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00" r:id="rId2"/>
  </p:sldMasterIdLst>
  <p:notesMasterIdLst>
    <p:notesMasterId r:id="rId34"/>
  </p:notesMasterIdLst>
  <p:sldIdLst>
    <p:sldId id="784" r:id="rId3"/>
    <p:sldId id="330" r:id="rId4"/>
    <p:sldId id="336" r:id="rId5"/>
    <p:sldId id="328" r:id="rId6"/>
    <p:sldId id="337" r:id="rId7"/>
    <p:sldId id="342" r:id="rId8"/>
    <p:sldId id="780" r:id="rId9"/>
    <p:sldId id="351" r:id="rId10"/>
    <p:sldId id="769" r:id="rId11"/>
    <p:sldId id="352" r:id="rId12"/>
    <p:sldId id="575" r:id="rId13"/>
    <p:sldId id="300" r:id="rId14"/>
    <p:sldId id="838" r:id="rId15"/>
    <p:sldId id="404" r:id="rId16"/>
    <p:sldId id="775" r:id="rId17"/>
    <p:sldId id="794" r:id="rId18"/>
    <p:sldId id="789" r:id="rId19"/>
    <p:sldId id="272" r:id="rId20"/>
    <p:sldId id="836" r:id="rId21"/>
    <p:sldId id="774" r:id="rId22"/>
    <p:sldId id="839" r:id="rId23"/>
    <p:sldId id="338" r:id="rId24"/>
    <p:sldId id="565" r:id="rId25"/>
    <p:sldId id="481" r:id="rId26"/>
    <p:sldId id="574" r:id="rId27"/>
    <p:sldId id="381" r:id="rId28"/>
    <p:sldId id="384" r:id="rId29"/>
    <p:sldId id="569" r:id="rId30"/>
    <p:sldId id="779" r:id="rId31"/>
    <p:sldId id="781" r:id="rId32"/>
    <p:sldId id="583" r:id="rId33"/>
  </p:sldIdLst>
  <p:sldSz cx="9144000" cy="5143500" type="screen16x9"/>
  <p:notesSz cx="7023100" cy="93091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5"/>
    <a:srgbClr val="E49888"/>
    <a:srgbClr val="000000"/>
    <a:srgbClr val="197E7A"/>
    <a:srgbClr val="F5D9D3"/>
    <a:srgbClr val="D43063"/>
    <a:srgbClr val="EE558B"/>
    <a:srgbClr val="437B85"/>
    <a:srgbClr val="3B91D8"/>
    <a:srgbClr val="5B54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93224" autoAdjust="0"/>
  </p:normalViewPr>
  <p:slideViewPr>
    <p:cSldViewPr>
      <p:cViewPr varScale="1">
        <p:scale>
          <a:sx n="106" d="100"/>
          <a:sy n="106" d="100"/>
        </p:scale>
        <p:origin x="778" y="67"/>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10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560018768404282"/>
          <c:y val="3.3544658413219859E-2"/>
          <c:w val="0.71364216434488104"/>
          <c:h val="0.89421780197954859"/>
        </c:manualLayout>
      </c:layout>
      <c:barChart>
        <c:barDir val="bar"/>
        <c:grouping val="clustered"/>
        <c:varyColors val="0"/>
        <c:ser>
          <c:idx val="1"/>
          <c:order val="0"/>
          <c:tx>
            <c:strRef>
              <c:f>Sheet1!$C$1</c:f>
              <c:strCache>
                <c:ptCount val="1"/>
                <c:pt idx="0">
                  <c:v>Γ' Κύκλος'18</c:v>
                </c:pt>
              </c:strCache>
            </c:strRef>
          </c:tx>
          <c:spPr>
            <a:solidFill>
              <a:srgbClr val="A9C1DF"/>
            </a:solidFill>
          </c:spPr>
          <c:invertIfNegative val="0"/>
          <c:dLbls>
            <c:numFmt formatCode="#,##0" sourceLinked="0"/>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The employee smiled</c:v>
                </c:pt>
                <c:pt idx="1">
                  <c:v>To what degree did the employee inform on green grocer offers</c:v>
                </c:pt>
                <c:pt idx="2">
                  <c:v>Did the employee suggest other purchases as a complementary purchase</c:v>
                </c:pt>
                <c:pt idx="3">
                  <c:v>Employee was well groomed</c:v>
                </c:pt>
                <c:pt idx="4">
                  <c:v>All produce was fresh</c:v>
                </c:pt>
                <c:pt idx="5">
                  <c:v>The floor and area was neat and orderly</c:v>
                </c:pt>
                <c:pt idx="6">
                  <c:v>TOTAL</c:v>
                </c:pt>
              </c:strCache>
            </c:strRef>
          </c:cat>
          <c:val>
            <c:numRef>
              <c:f>Sheet1!$C$2:$C$8</c:f>
              <c:numCache>
                <c:formatCode>###0.00</c:formatCode>
                <c:ptCount val="7"/>
                <c:pt idx="0">
                  <c:v>69.23857868020302</c:v>
                </c:pt>
                <c:pt idx="1">
                  <c:v>3.9593908629441628</c:v>
                </c:pt>
                <c:pt idx="2">
                  <c:v>27.411167512690362</c:v>
                </c:pt>
                <c:pt idx="3">
                  <c:v>85.177664974619304</c:v>
                </c:pt>
                <c:pt idx="4">
                  <c:v>84.369369369369267</c:v>
                </c:pt>
                <c:pt idx="5">
                  <c:v>75.450450450450518</c:v>
                </c:pt>
                <c:pt idx="6">
                  <c:v>71.637387387387378</c:v>
                </c:pt>
              </c:numCache>
            </c:numRef>
          </c:val>
          <c:extLst>
            <c:ext xmlns:c16="http://schemas.microsoft.com/office/drawing/2014/chart" uri="{C3380CC4-5D6E-409C-BE32-E72D297353CC}">
              <c16:uniqueId val="{00000000-C4AA-46A7-A758-0471197B379A}"/>
            </c:ext>
          </c:extLst>
        </c:ser>
        <c:ser>
          <c:idx val="2"/>
          <c:order val="1"/>
          <c:tx>
            <c:strRef>
              <c:f>Sheet1!$D$1</c:f>
              <c:strCache>
                <c:ptCount val="1"/>
                <c:pt idx="0">
                  <c:v>Δ' Κύκλος'18</c:v>
                </c:pt>
              </c:strCache>
            </c:strRef>
          </c:tx>
          <c:spPr>
            <a:solidFill>
              <a:srgbClr val="376092"/>
            </a:solidFill>
          </c:spPr>
          <c:invertIfNegative val="0"/>
          <c:dLbls>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The employee smiled</c:v>
                </c:pt>
                <c:pt idx="1">
                  <c:v>To what degree did the employee inform on green grocer offers</c:v>
                </c:pt>
                <c:pt idx="2">
                  <c:v>Did the employee suggest other purchases as a complementary purchase</c:v>
                </c:pt>
                <c:pt idx="3">
                  <c:v>Employee was well groomed</c:v>
                </c:pt>
                <c:pt idx="4">
                  <c:v>All produce was fresh</c:v>
                </c:pt>
                <c:pt idx="5">
                  <c:v>The floor and area was neat and orderly</c:v>
                </c:pt>
                <c:pt idx="6">
                  <c:v>TOTAL</c:v>
                </c:pt>
              </c:strCache>
            </c:strRef>
          </c:cat>
          <c:val>
            <c:numRef>
              <c:f>Sheet1!$D$2:$D$8</c:f>
              <c:numCache>
                <c:formatCode>###0.00</c:formatCode>
                <c:ptCount val="7"/>
                <c:pt idx="0">
                  <c:v>68.153153153153156</c:v>
                </c:pt>
                <c:pt idx="1">
                  <c:v>4.8198198198198163</c:v>
                </c:pt>
                <c:pt idx="2">
                  <c:v>22.207207207207205</c:v>
                </c:pt>
                <c:pt idx="3">
                  <c:v>81.396396396396398</c:v>
                </c:pt>
                <c:pt idx="4">
                  <c:v>81.666666666666671</c:v>
                </c:pt>
                <c:pt idx="5">
                  <c:v>74.594594594594568</c:v>
                </c:pt>
                <c:pt idx="6">
                  <c:v>71.026351351351366</c:v>
                </c:pt>
              </c:numCache>
            </c:numRef>
          </c:val>
          <c:extLst>
            <c:ext xmlns:c16="http://schemas.microsoft.com/office/drawing/2014/chart" uri="{C3380CC4-5D6E-409C-BE32-E72D297353CC}">
              <c16:uniqueId val="{00000001-C4AA-46A7-A758-0471197B379A}"/>
            </c:ext>
          </c:extLst>
        </c:ser>
        <c:dLbls>
          <c:showLegendKey val="0"/>
          <c:showVal val="0"/>
          <c:showCatName val="0"/>
          <c:showSerName val="0"/>
          <c:showPercent val="0"/>
          <c:showBubbleSize val="0"/>
        </c:dLbls>
        <c:gapWidth val="50"/>
        <c:axId val="168771584"/>
        <c:axId val="168773120"/>
      </c:barChart>
      <c:catAx>
        <c:axId val="168771584"/>
        <c:scaling>
          <c:orientation val="minMax"/>
        </c:scaling>
        <c:delete val="0"/>
        <c:axPos val="l"/>
        <c:numFmt formatCode="General" sourceLinked="1"/>
        <c:majorTickMark val="out"/>
        <c:minorTickMark val="none"/>
        <c:tickLblPos val="nextTo"/>
        <c:spPr>
          <a:ln w="3180">
            <a:noFill/>
            <a:prstDash val="solid"/>
          </a:ln>
        </c:spPr>
        <c:txPr>
          <a:bodyPr rot="0" vert="horz"/>
          <a:lstStyle/>
          <a:p>
            <a:pPr algn="r">
              <a:defRPr/>
            </a:pPr>
            <a:endParaRPr lang="en-US"/>
          </a:p>
        </c:txPr>
        <c:crossAx val="168773120"/>
        <c:crosses val="autoZero"/>
        <c:auto val="1"/>
        <c:lblAlgn val="ctr"/>
        <c:lblOffset val="100"/>
        <c:tickLblSkip val="1"/>
        <c:tickMarkSkip val="1"/>
        <c:noMultiLvlLbl val="0"/>
      </c:catAx>
      <c:valAx>
        <c:axId val="168773120"/>
        <c:scaling>
          <c:orientation val="minMax"/>
          <c:max val="100"/>
          <c:min val="0"/>
        </c:scaling>
        <c:delete val="0"/>
        <c:axPos val="b"/>
        <c:numFmt formatCode="0" sourceLinked="0"/>
        <c:majorTickMark val="out"/>
        <c:minorTickMark val="none"/>
        <c:tickLblPos val="nextTo"/>
        <c:spPr>
          <a:ln w="3180">
            <a:noFill/>
            <a:prstDash val="solid"/>
          </a:ln>
        </c:spPr>
        <c:txPr>
          <a:bodyPr rot="0" vert="horz"/>
          <a:lstStyle/>
          <a:p>
            <a:pPr>
              <a:defRPr/>
            </a:pPr>
            <a:endParaRPr lang="en-US"/>
          </a:p>
        </c:txPr>
        <c:crossAx val="168771584"/>
        <c:crosses val="autoZero"/>
        <c:crossBetween val="between"/>
        <c:majorUnit val="20"/>
      </c:valAx>
      <c:spPr>
        <a:noFill/>
        <a:ln w="3175">
          <a:noFill/>
          <a:prstDash val="sysDot"/>
        </a:ln>
      </c:spPr>
    </c:plotArea>
    <c:plotVisOnly val="1"/>
    <c:dispBlanksAs val="gap"/>
    <c:showDLblsOverMax val="0"/>
  </c:chart>
  <c:spPr>
    <a:noFill/>
    <a:ln>
      <a:noFill/>
    </a:ln>
  </c:spPr>
  <c:txPr>
    <a:bodyPr/>
    <a:lstStyle/>
    <a:p>
      <a:pPr>
        <a:defRPr sz="700" b="1" i="0" u="none" strike="noStrike" baseline="0">
          <a:solidFill>
            <a:schemeClr val="accent1">
              <a:lumMod val="75000"/>
            </a:schemeClr>
          </a:solidFill>
          <a:latin typeface="Tahoma" pitchFamily="34" charset="0"/>
          <a:ea typeface="Tahoma" pitchFamily="34" charset="0"/>
          <a:cs typeface="Tahoma"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17920012767926E-2"/>
          <c:y val="0.1722433721676937"/>
          <c:w val="0.93482657951181891"/>
          <c:h val="0.54800527984180869"/>
        </c:manualLayout>
      </c:layout>
      <c:lineChart>
        <c:grouping val="standard"/>
        <c:varyColors val="0"/>
        <c:ser>
          <c:idx val="0"/>
          <c:order val="0"/>
          <c:tx>
            <c:strRef>
              <c:f>Sheet1!$A$2</c:f>
              <c:strCache>
                <c:ptCount val="1"/>
                <c:pt idx="0">
                  <c:v>ΣΥΝΟΛΟ
ΜΑΝΑΒΙΚΟ</c:v>
                </c:pt>
              </c:strCache>
            </c:strRef>
          </c:tx>
          <c:spPr>
            <a:ln w="31750">
              <a:solidFill>
                <a:srgbClr val="0070C0"/>
              </a:solidFill>
              <a:prstDash val="solid"/>
            </a:ln>
            <a:effectLst>
              <a:outerShdw blurRad="63500" sx="102000" sy="102000" algn="ctr" rotWithShape="0">
                <a:prstClr val="black">
                  <a:alpha val="40000"/>
                </a:prstClr>
              </a:outerShdw>
            </a:effectLst>
          </c:spPr>
          <c:marker>
            <c:symbol val="circle"/>
            <c:size val="12"/>
            <c:spPr>
              <a:solidFill>
                <a:srgbClr val="0070C0"/>
              </a:solidFill>
              <a:ln w="25400">
                <a:noFill/>
                <a:prstDash val="solid"/>
              </a:ln>
              <a:effectLst>
                <a:outerShdw blurRad="63500" sx="102000" sy="102000" algn="ctr" rotWithShape="0">
                  <a:prstClr val="black">
                    <a:alpha val="40000"/>
                  </a:prstClr>
                </a:outerShdw>
              </a:effectLst>
            </c:spPr>
          </c:marker>
          <c:dPt>
            <c:idx val="15"/>
            <c:bubble3D val="0"/>
            <c:extLst>
              <c:ext xmlns:c16="http://schemas.microsoft.com/office/drawing/2014/chart" uri="{C3380CC4-5D6E-409C-BE32-E72D297353CC}">
                <c16:uniqueId val="{00000000-5971-4983-AB67-3AD60441BDED}"/>
              </c:ext>
            </c:extLst>
          </c:dPt>
          <c:dPt>
            <c:idx val="16"/>
            <c:bubble3D val="0"/>
            <c:extLst>
              <c:ext xmlns:c16="http://schemas.microsoft.com/office/drawing/2014/chart" uri="{C3380CC4-5D6E-409C-BE32-E72D297353CC}">
                <c16:uniqueId val="{00000001-2692-4929-9AC9-9C77BB46A086}"/>
              </c:ext>
            </c:extLst>
          </c:dPt>
          <c:dPt>
            <c:idx val="17"/>
            <c:marker>
              <c:spPr>
                <a:solidFill>
                  <a:srgbClr val="C00000"/>
                </a:solidFill>
                <a:ln w="25400">
                  <a:noFill/>
                  <a:prstDash val="solid"/>
                </a:ln>
                <a:effectLst>
                  <a:outerShdw blurRad="63500" sx="102000" sy="102000" algn="ctr" rotWithShape="0">
                    <a:prstClr val="black">
                      <a:alpha val="40000"/>
                    </a:prstClr>
                  </a:outerShdw>
                </a:effectLst>
              </c:spPr>
            </c:marker>
            <c:bubble3D val="0"/>
            <c:extLst>
              <c:ext xmlns:c16="http://schemas.microsoft.com/office/drawing/2014/chart" uri="{C3380CC4-5D6E-409C-BE32-E72D297353CC}">
                <c16:uniqueId val="{00000002-C29B-4892-9648-673ABB8E2EAD}"/>
              </c:ext>
            </c:extLst>
          </c:dPt>
          <c:dLbls>
            <c:numFmt formatCode="0" sourceLinked="0"/>
            <c:spPr>
              <a:noFill/>
              <a:ln w="25439">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Sheet1!$B$1:$S$1</c:f>
              <c:strCache>
                <c:ptCount val="18"/>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Α' 2018</c:v>
                </c:pt>
                <c:pt idx="15">
                  <c:v>Β' 2018</c:v>
                </c:pt>
                <c:pt idx="16">
                  <c:v>C' 2018</c:v>
                </c:pt>
                <c:pt idx="17">
                  <c:v>D' 2018</c:v>
                </c:pt>
              </c:strCache>
            </c:strRef>
          </c:cat>
          <c:val>
            <c:numRef>
              <c:f>Sheet1!$B$2:$S$2</c:f>
              <c:numCache>
                <c:formatCode>0.00</c:formatCode>
                <c:ptCount val="18"/>
                <c:pt idx="0">
                  <c:v>79</c:v>
                </c:pt>
                <c:pt idx="1">
                  <c:v>86</c:v>
                </c:pt>
                <c:pt idx="2">
                  <c:v>85</c:v>
                </c:pt>
                <c:pt idx="3">
                  <c:v>90.99</c:v>
                </c:pt>
                <c:pt idx="4">
                  <c:v>85.81</c:v>
                </c:pt>
                <c:pt idx="5">
                  <c:v>89.5</c:v>
                </c:pt>
                <c:pt idx="6">
                  <c:v>90.13</c:v>
                </c:pt>
                <c:pt idx="7">
                  <c:v>81.069999999999993</c:v>
                </c:pt>
                <c:pt idx="8">
                  <c:v>84.57</c:v>
                </c:pt>
                <c:pt idx="9">
                  <c:v>79.16</c:v>
                </c:pt>
                <c:pt idx="10">
                  <c:v>82.93</c:v>
                </c:pt>
                <c:pt idx="11">
                  <c:v>83.78</c:v>
                </c:pt>
                <c:pt idx="12">
                  <c:v>84.74</c:v>
                </c:pt>
                <c:pt idx="13">
                  <c:v>66.569999999999993</c:v>
                </c:pt>
                <c:pt idx="14">
                  <c:v>72.12</c:v>
                </c:pt>
                <c:pt idx="15">
                  <c:v>73.02</c:v>
                </c:pt>
                <c:pt idx="16" formatCode="###0.00">
                  <c:v>71.637387387387378</c:v>
                </c:pt>
                <c:pt idx="17" formatCode="###0.00">
                  <c:v>71.026351351351366</c:v>
                </c:pt>
              </c:numCache>
            </c:numRef>
          </c:val>
          <c:smooth val="1"/>
          <c:extLst>
            <c:ext xmlns:c16="http://schemas.microsoft.com/office/drawing/2014/chart" uri="{C3380CC4-5D6E-409C-BE32-E72D297353CC}">
              <c16:uniqueId val="{00000000-BE29-4828-BD97-1D9995DD52A6}"/>
            </c:ext>
          </c:extLst>
        </c:ser>
        <c:dLbls>
          <c:showLegendKey val="0"/>
          <c:showVal val="0"/>
          <c:showCatName val="0"/>
          <c:showSerName val="0"/>
          <c:showPercent val="0"/>
          <c:showBubbleSize val="0"/>
        </c:dLbls>
        <c:marker val="1"/>
        <c:smooth val="0"/>
        <c:axId val="168843136"/>
        <c:axId val="168844672"/>
      </c:lineChart>
      <c:catAx>
        <c:axId val="168843136"/>
        <c:scaling>
          <c:orientation val="minMax"/>
        </c:scaling>
        <c:delete val="0"/>
        <c:axPos val="b"/>
        <c:majorGridlines>
          <c:spPr>
            <a:ln w="3175">
              <a:solidFill>
                <a:srgbClr val="8FA7C3"/>
              </a:solidFill>
              <a:prstDash val="sysDot"/>
            </a:ln>
          </c:spPr>
        </c:majorGridlines>
        <c:numFmt formatCode="General" sourceLinked="1"/>
        <c:majorTickMark val="out"/>
        <c:minorTickMark val="none"/>
        <c:tickLblPos val="nextTo"/>
        <c:spPr>
          <a:ln w="3180">
            <a:noFill/>
            <a:prstDash val="solid"/>
          </a:ln>
        </c:spPr>
        <c:txPr>
          <a:bodyPr rot="0" vert="horz"/>
          <a:lstStyle/>
          <a:p>
            <a:pPr>
              <a:defRPr sz="700"/>
            </a:pPr>
            <a:endParaRPr lang="en-US"/>
          </a:p>
        </c:txPr>
        <c:crossAx val="168844672"/>
        <c:crosses val="autoZero"/>
        <c:auto val="1"/>
        <c:lblAlgn val="ctr"/>
        <c:lblOffset val="100"/>
        <c:tickLblSkip val="1"/>
        <c:tickMarkSkip val="1"/>
        <c:noMultiLvlLbl val="0"/>
      </c:catAx>
      <c:valAx>
        <c:axId val="168844672"/>
        <c:scaling>
          <c:orientation val="minMax"/>
          <c:max val="100"/>
          <c:min val="50"/>
        </c:scaling>
        <c:delete val="0"/>
        <c:axPos val="l"/>
        <c:numFmt formatCode="0" sourceLinked="0"/>
        <c:majorTickMark val="out"/>
        <c:minorTickMark val="none"/>
        <c:tickLblPos val="nextTo"/>
        <c:spPr>
          <a:ln w="3180">
            <a:noFill/>
            <a:prstDash val="solid"/>
          </a:ln>
        </c:spPr>
        <c:txPr>
          <a:bodyPr rot="0" vert="horz"/>
          <a:lstStyle/>
          <a:p>
            <a:pPr>
              <a:defRPr sz="700"/>
            </a:pPr>
            <a:endParaRPr lang="en-US"/>
          </a:p>
        </c:txPr>
        <c:crossAx val="168843136"/>
        <c:crosses val="autoZero"/>
        <c:crossBetween val="between"/>
        <c:majorUnit val="25"/>
      </c:valAx>
      <c:spPr>
        <a:noFill/>
        <a:ln w="3175">
          <a:solidFill>
            <a:srgbClr val="8FA7C3"/>
          </a:solidFill>
          <a:prstDash val="sysDot"/>
        </a:ln>
      </c:spPr>
    </c:plotArea>
    <c:plotVisOnly val="1"/>
    <c:dispBlanksAs val="gap"/>
    <c:showDLblsOverMax val="0"/>
  </c:chart>
  <c:spPr>
    <a:solidFill>
      <a:srgbClr val="ECF1F8"/>
    </a:solidFill>
    <a:ln>
      <a:noFill/>
    </a:ln>
  </c:spPr>
  <c:txPr>
    <a:bodyPr/>
    <a:lstStyle/>
    <a:p>
      <a:pPr>
        <a:defRPr sz="800" b="0" i="0" u="none" strike="noStrike" baseline="0">
          <a:solidFill>
            <a:schemeClr val="accent1">
              <a:lumMod val="75000"/>
            </a:schemeClr>
          </a:solidFill>
          <a:latin typeface="Tahoma" pitchFamily="34" charset="0"/>
          <a:ea typeface="Tahoma" pitchFamily="34" charset="0"/>
          <a:cs typeface="Tahoma" pitchFamily="34"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1193D22-4B91-4761-80D6-EB21F10D68C4}" type="datetimeFigureOut">
              <a:rPr lang="en-US" smtClean="0"/>
              <a:t>2/26/2021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360A9A7-B670-477C-A9A9-F5D0F3D9A4D2}" type="slidenum">
              <a:rPr lang="en-US" smtClean="0"/>
              <a:t>‹#›</a:t>
            </a:fld>
            <a:endParaRPr lang="en-US" dirty="0"/>
          </a:p>
        </p:txBody>
      </p:sp>
    </p:spTree>
    <p:extLst>
      <p:ext uri="{BB962C8B-B14F-4D97-AF65-F5344CB8AC3E}">
        <p14:creationId xmlns:p14="http://schemas.microsoft.com/office/powerpoint/2010/main" val="3219597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0A9A7-B670-477C-A9A9-F5D0F3D9A4D2}" type="slidenum">
              <a:rPr lang="en-US" smtClean="0"/>
              <a:t>2</a:t>
            </a:fld>
            <a:endParaRPr lang="en-US" dirty="0"/>
          </a:p>
        </p:txBody>
      </p:sp>
    </p:spTree>
    <p:extLst>
      <p:ext uri="{BB962C8B-B14F-4D97-AF65-F5344CB8AC3E}">
        <p14:creationId xmlns:p14="http://schemas.microsoft.com/office/powerpoint/2010/main" val="771816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0A9A7-B670-477C-A9A9-F5D0F3D9A4D2}" type="slidenum">
              <a:rPr lang="en-US" smtClean="0"/>
              <a:t>30</a:t>
            </a:fld>
            <a:endParaRPr lang="en-US"/>
          </a:p>
        </p:txBody>
      </p:sp>
    </p:spTree>
    <p:extLst>
      <p:ext uri="{BB962C8B-B14F-4D97-AF65-F5344CB8AC3E}">
        <p14:creationId xmlns:p14="http://schemas.microsoft.com/office/powerpoint/2010/main" val="125442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0A9A7-B670-477C-A9A9-F5D0F3D9A4D2}" type="slidenum">
              <a:rPr lang="en-US" smtClean="0"/>
              <a:t>3</a:t>
            </a:fld>
            <a:endParaRPr lang="en-US" dirty="0"/>
          </a:p>
        </p:txBody>
      </p:sp>
    </p:spTree>
    <p:extLst>
      <p:ext uri="{BB962C8B-B14F-4D97-AF65-F5344CB8AC3E}">
        <p14:creationId xmlns:p14="http://schemas.microsoft.com/office/powerpoint/2010/main" val="55325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0A9A7-B670-477C-A9A9-F5D0F3D9A4D2}" type="slidenum">
              <a:rPr lang="en-US" smtClean="0"/>
              <a:t>4</a:t>
            </a:fld>
            <a:endParaRPr lang="en-US"/>
          </a:p>
        </p:txBody>
      </p:sp>
    </p:spTree>
    <p:extLst>
      <p:ext uri="{BB962C8B-B14F-4D97-AF65-F5344CB8AC3E}">
        <p14:creationId xmlns:p14="http://schemas.microsoft.com/office/powerpoint/2010/main" val="3071082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0A9A7-B670-477C-A9A9-F5D0F3D9A4D2}" type="slidenum">
              <a:rPr lang="en-US" smtClean="0"/>
              <a:t>5</a:t>
            </a:fld>
            <a:endParaRPr lang="en-US"/>
          </a:p>
        </p:txBody>
      </p:sp>
    </p:spTree>
    <p:extLst>
      <p:ext uri="{BB962C8B-B14F-4D97-AF65-F5344CB8AC3E}">
        <p14:creationId xmlns:p14="http://schemas.microsoft.com/office/powerpoint/2010/main" val="315403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0A9A7-B670-477C-A9A9-F5D0F3D9A4D2}" type="slidenum">
              <a:rPr lang="en-US" smtClean="0"/>
              <a:t>22</a:t>
            </a:fld>
            <a:endParaRPr lang="en-US" dirty="0"/>
          </a:p>
        </p:txBody>
      </p:sp>
    </p:spTree>
    <p:extLst>
      <p:ext uri="{BB962C8B-B14F-4D97-AF65-F5344CB8AC3E}">
        <p14:creationId xmlns:p14="http://schemas.microsoft.com/office/powerpoint/2010/main" val="67427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0A9A7-B670-477C-A9A9-F5D0F3D9A4D2}" type="slidenum">
              <a:rPr lang="en-US" smtClean="0"/>
              <a:t>24</a:t>
            </a:fld>
            <a:endParaRPr lang="en-US" dirty="0"/>
          </a:p>
        </p:txBody>
      </p:sp>
    </p:spTree>
    <p:extLst>
      <p:ext uri="{BB962C8B-B14F-4D97-AF65-F5344CB8AC3E}">
        <p14:creationId xmlns:p14="http://schemas.microsoft.com/office/powerpoint/2010/main" val="3765798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0A9A7-B670-477C-A9A9-F5D0F3D9A4D2}" type="slidenum">
              <a:rPr lang="en-US" smtClean="0"/>
              <a:t>25</a:t>
            </a:fld>
            <a:endParaRPr lang="en-US" dirty="0"/>
          </a:p>
        </p:txBody>
      </p:sp>
    </p:spTree>
    <p:extLst>
      <p:ext uri="{BB962C8B-B14F-4D97-AF65-F5344CB8AC3E}">
        <p14:creationId xmlns:p14="http://schemas.microsoft.com/office/powerpoint/2010/main" val="1289538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0A9A7-B670-477C-A9A9-F5D0F3D9A4D2}" type="slidenum">
              <a:rPr lang="en-US" smtClean="0"/>
              <a:t>28</a:t>
            </a:fld>
            <a:endParaRPr lang="en-US" dirty="0"/>
          </a:p>
        </p:txBody>
      </p:sp>
    </p:spTree>
    <p:extLst>
      <p:ext uri="{BB962C8B-B14F-4D97-AF65-F5344CB8AC3E}">
        <p14:creationId xmlns:p14="http://schemas.microsoft.com/office/powerpoint/2010/main" val="207775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0A9A7-B670-477C-A9A9-F5D0F3D9A4D2}" type="slidenum">
              <a:rPr lang="en-US" smtClean="0"/>
              <a:t>29</a:t>
            </a:fld>
            <a:endParaRPr lang="en-US"/>
          </a:p>
        </p:txBody>
      </p:sp>
    </p:spTree>
    <p:extLst>
      <p:ext uri="{BB962C8B-B14F-4D97-AF65-F5344CB8AC3E}">
        <p14:creationId xmlns:p14="http://schemas.microsoft.com/office/powerpoint/2010/main" val="807238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96DFF08F-DC6B-4601-B491-B0F83F6DD2DA}" type="datetimeFigureOut">
              <a:rPr lang="en-US" sz="1400" smtClean="0">
                <a:solidFill>
                  <a:prstClr val="black"/>
                </a:solidFill>
              </a:rPr>
              <a:pPr/>
              <a:t>2/26/2021</a:t>
            </a:fld>
            <a:endParaRPr lang="en-US" sz="1400"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8" name="Text Placeholder 7"/>
          <p:cNvSpPr>
            <a:spLocks noGrp="1"/>
          </p:cNvSpPr>
          <p:nvPr>
            <p:ph type="body" sz="quarter" idx="13"/>
          </p:nvPr>
        </p:nvSpPr>
        <p:spPr>
          <a:xfrm>
            <a:off x="5048252" y="1764642"/>
            <a:ext cx="3914775" cy="2857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10" name="Picture Placeholder 9"/>
          <p:cNvSpPr>
            <a:spLocks noGrp="1"/>
          </p:cNvSpPr>
          <p:nvPr>
            <p:ph type="pic" sz="quarter" idx="14"/>
          </p:nvPr>
        </p:nvSpPr>
        <p:spPr>
          <a:xfrm>
            <a:off x="768098" y="1764642"/>
            <a:ext cx="4162425" cy="2857500"/>
          </a:xfrm>
        </p:spPr>
        <p:txBody>
          <a:bodyPr/>
          <a:lstStyle/>
          <a:p>
            <a:endParaRPr lang="el-GR" dirty="0"/>
          </a:p>
        </p:txBody>
      </p:sp>
      <p:sp>
        <p:nvSpPr>
          <p:cNvPr id="17" name="Title Placeholder 16"/>
          <p:cNvSpPr>
            <a:spLocks noGrp="1"/>
          </p:cNvSpPr>
          <p:nvPr>
            <p:ph type="title"/>
          </p:nvPr>
        </p:nvSpPr>
        <p:spPr>
          <a:xfrm>
            <a:off x="1388695" y="516736"/>
            <a:ext cx="7574330"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438913"/>
            <a:ext cx="3943350" cy="416121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68096" y="1693137"/>
            <a:ext cx="3291840" cy="2821721"/>
          </a:xfrm>
        </p:spPr>
        <p:txBody>
          <a:bodyPr lIns="68568" rIns="68568">
            <a:normAutofit/>
          </a:bodyPr>
          <a:lstStyle>
            <a:lvl1pPr marL="0" indent="0">
              <a:lnSpc>
                <a:spcPct val="108000"/>
              </a:lnSpc>
              <a:spcBef>
                <a:spcPts val="450"/>
              </a:spcBef>
              <a:buNone/>
              <a:defRPr sz="1200"/>
            </a:lvl1pPr>
            <a:lvl2pPr marL="342830" indent="0">
              <a:buNone/>
              <a:defRPr sz="900"/>
            </a:lvl2pPr>
            <a:lvl3pPr marL="685664" indent="0">
              <a:buNone/>
              <a:defRPr sz="800"/>
            </a:lvl3pPr>
            <a:lvl4pPr marL="1028496" indent="0">
              <a:buNone/>
              <a:defRPr sz="700"/>
            </a:lvl4pPr>
            <a:lvl5pPr marL="1371328" indent="0">
              <a:buNone/>
              <a:defRPr sz="700"/>
            </a:lvl5pPr>
            <a:lvl6pPr marL="1714163" indent="0">
              <a:buNone/>
              <a:defRPr sz="700"/>
            </a:lvl6pPr>
            <a:lvl7pPr marL="2056991" indent="0">
              <a:buNone/>
              <a:defRPr sz="700"/>
            </a:lvl7pPr>
            <a:lvl8pPr marL="2399820" indent="0">
              <a:buNone/>
              <a:defRPr sz="700"/>
            </a:lvl8pPr>
            <a:lvl9pPr marL="2742650" indent="0">
              <a:buNone/>
              <a:defRPr sz="700"/>
            </a:lvl9pPr>
          </a:lstStyle>
          <a:p>
            <a:pPr lvl="0"/>
            <a:r>
              <a:rPr lang="en-US" dirty="0"/>
              <a:t>Click to edit Master text styles</a:t>
            </a:r>
          </a:p>
        </p:txBody>
      </p:sp>
      <p:sp>
        <p:nvSpPr>
          <p:cNvPr id="5" name="Date Placeholder 4"/>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96DFF08F-DC6B-4601-B491-B0F83F6DD2DA}" type="datetimeFigureOut">
              <a:rPr lang="en-US" sz="1400" smtClean="0">
                <a:solidFill>
                  <a:prstClr val="black"/>
                </a:solidFill>
              </a:rPr>
              <a:pPr/>
              <a:t>2/26/2021</a:t>
            </a:fld>
            <a:endParaRPr lang="en-US" sz="1400"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3" name="Title Placeholder 16"/>
          <p:cNvSpPr>
            <a:spLocks noGrp="1"/>
          </p:cNvSpPr>
          <p:nvPr>
            <p:ph type="title"/>
          </p:nvPr>
        </p:nvSpPr>
        <p:spPr>
          <a:xfrm>
            <a:off x="1369653" y="669151"/>
            <a:ext cx="3659555"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3 Picture Column">
    <p:spTree>
      <p:nvGrpSpPr>
        <p:cNvPr id="1" name=""/>
        <p:cNvGrpSpPr/>
        <p:nvPr/>
      </p:nvGrpSpPr>
      <p:grpSpPr>
        <a:xfrm>
          <a:off x="0" y="0"/>
          <a:ext cx="0" cy="0"/>
          <a:chOff x="0" y="0"/>
          <a:chExt cx="0" cy="0"/>
        </a:xfrm>
      </p:grpSpPr>
      <p:sp>
        <p:nvSpPr>
          <p:cNvPr id="20" name="Picture Placeholder 2"/>
          <p:cNvSpPr>
            <a:spLocks noGrp="1" noChangeAspect="1"/>
          </p:cNvSpPr>
          <p:nvPr>
            <p:ph type="pic" idx="15"/>
          </p:nvPr>
        </p:nvSpPr>
        <p:spPr>
          <a:xfrm>
            <a:off x="742952" y="1466851"/>
            <a:ext cx="2638423" cy="136841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4" indent="0">
              <a:buNone/>
              <a:defRPr sz="1200"/>
            </a:lvl2pPr>
            <a:lvl3pPr marL="685766" indent="0">
              <a:buNone/>
              <a:defRPr sz="12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r>
              <a:rPr lang="en-US" dirty="0"/>
              <a:t>Click icon to add picture</a:t>
            </a:r>
          </a:p>
        </p:txBody>
      </p:sp>
      <p:sp>
        <p:nvSpPr>
          <p:cNvPr id="21" name="Text Placeholder 3"/>
          <p:cNvSpPr>
            <a:spLocks noGrp="1"/>
          </p:cNvSpPr>
          <p:nvPr>
            <p:ph type="body" sz="half" idx="18"/>
          </p:nvPr>
        </p:nvSpPr>
        <p:spPr>
          <a:xfrm>
            <a:off x="742951" y="2979046"/>
            <a:ext cx="2638423" cy="1459604"/>
          </a:xfrm>
        </p:spPr>
        <p:txBody>
          <a:bodyPr anchor="t">
            <a:normAutofit/>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Click to edit Master text styles</a:t>
            </a:r>
          </a:p>
        </p:txBody>
      </p:sp>
      <p:sp>
        <p:nvSpPr>
          <p:cNvPr id="23" name="Picture Placeholder 2"/>
          <p:cNvSpPr>
            <a:spLocks noGrp="1" noChangeAspect="1"/>
          </p:cNvSpPr>
          <p:nvPr>
            <p:ph type="pic" idx="21"/>
          </p:nvPr>
        </p:nvSpPr>
        <p:spPr>
          <a:xfrm>
            <a:off x="3552826" y="1466851"/>
            <a:ext cx="2619374" cy="136841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4" indent="0">
              <a:buNone/>
              <a:defRPr sz="1200"/>
            </a:lvl2pPr>
            <a:lvl3pPr marL="685766" indent="0">
              <a:buNone/>
              <a:defRPr sz="12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r>
              <a:rPr lang="en-US" dirty="0"/>
              <a:t>Click icon to add picture</a:t>
            </a:r>
          </a:p>
        </p:txBody>
      </p:sp>
      <p:sp>
        <p:nvSpPr>
          <p:cNvPr id="24" name="Text Placeholder 3"/>
          <p:cNvSpPr>
            <a:spLocks noGrp="1"/>
          </p:cNvSpPr>
          <p:nvPr>
            <p:ph type="body" sz="half" idx="19"/>
          </p:nvPr>
        </p:nvSpPr>
        <p:spPr>
          <a:xfrm>
            <a:off x="3552826" y="2979046"/>
            <a:ext cx="2619374" cy="1459604"/>
          </a:xfrm>
        </p:spPr>
        <p:txBody>
          <a:bodyPr anchor="t">
            <a:normAutofit/>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Click to edit Master text styles</a:t>
            </a:r>
          </a:p>
        </p:txBody>
      </p:sp>
      <p:sp>
        <p:nvSpPr>
          <p:cNvPr id="26" name="Picture Placeholder 2"/>
          <p:cNvSpPr>
            <a:spLocks noGrp="1" noChangeAspect="1"/>
          </p:cNvSpPr>
          <p:nvPr>
            <p:ph type="pic" idx="22"/>
          </p:nvPr>
        </p:nvSpPr>
        <p:spPr>
          <a:xfrm>
            <a:off x="6343651" y="1466852"/>
            <a:ext cx="2619374" cy="136988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4" indent="0">
              <a:buNone/>
              <a:defRPr sz="1200"/>
            </a:lvl2pPr>
            <a:lvl3pPr marL="685766" indent="0">
              <a:buNone/>
              <a:defRPr sz="12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r>
              <a:rPr lang="en-US" dirty="0"/>
              <a:t>Click icon to add picture</a:t>
            </a:r>
          </a:p>
        </p:txBody>
      </p:sp>
      <p:sp>
        <p:nvSpPr>
          <p:cNvPr id="27" name="Text Placeholder 3"/>
          <p:cNvSpPr>
            <a:spLocks noGrp="1"/>
          </p:cNvSpPr>
          <p:nvPr>
            <p:ph type="body" sz="half" idx="20"/>
          </p:nvPr>
        </p:nvSpPr>
        <p:spPr>
          <a:xfrm>
            <a:off x="6343651" y="2979046"/>
            <a:ext cx="2619374" cy="1459604"/>
          </a:xfrm>
        </p:spPr>
        <p:txBody>
          <a:bodyPr anchor="t">
            <a:normAutofit/>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Click to edit Master text styles</a:t>
            </a:r>
          </a:p>
        </p:txBody>
      </p:sp>
      <p:sp>
        <p:nvSpPr>
          <p:cNvPr id="4" name="Footer Placeholder 3"/>
          <p:cNvSpPr>
            <a:spLocks noGrp="1"/>
          </p:cNvSpPr>
          <p:nvPr>
            <p:ph type="ftr" sz="quarter" idx="11"/>
          </p:nvPr>
        </p:nvSpPr>
        <p:spPr/>
        <p:txBody>
          <a:bodyPr/>
          <a:lstStyle/>
          <a:p>
            <a:r>
              <a:rPr lang="en-US" dirty="0">
                <a:solidFill>
                  <a:prstClr val="black">
                    <a:lumMod val="90000"/>
                    <a:lumOff val="10000"/>
                  </a:prstClr>
                </a:solidFill>
              </a:rPr>
              <a:t>
              </a:t>
            </a: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6" name="Title Placeholder 16"/>
          <p:cNvSpPr>
            <a:spLocks noGrp="1"/>
          </p:cNvSpPr>
          <p:nvPr>
            <p:ph type="title"/>
          </p:nvPr>
        </p:nvSpPr>
        <p:spPr>
          <a:xfrm>
            <a:off x="1455370" y="549402"/>
            <a:ext cx="7574330" cy="685800"/>
          </a:xfrm>
          <a:prstGeom prst="rect">
            <a:avLst/>
          </a:prstGeom>
        </p:spPr>
        <p:txBody>
          <a:bodyPr vert="horz" lIns="68577" tIns="34289" rIns="68577" bIns="34289" rtlCol="0" anchor="ctr">
            <a:normAutofit/>
          </a:bodyPr>
          <a:lstStyle/>
          <a:p>
            <a:r>
              <a:rPr lang="en-US" dirty="0"/>
              <a:t>Click to edit Master title style</a:t>
            </a:r>
            <a:endParaRPr lang="el-GR" dirty="0"/>
          </a:p>
        </p:txBody>
      </p:sp>
    </p:spTree>
    <p:extLst>
      <p:ext uri="{BB962C8B-B14F-4D97-AF65-F5344CB8AC3E}">
        <p14:creationId xmlns:p14="http://schemas.microsoft.com/office/powerpoint/2010/main" val="42326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311271" y="4882896"/>
            <a:ext cx="1615607" cy="205740"/>
          </a:xfrm>
          <a:prstGeom prst="rect">
            <a:avLst/>
          </a:prstGeom>
        </p:spPr>
        <p:txBody>
          <a:bodyPr lIns="68580" tIns="34290" rIns="68580" bIns="34290"/>
          <a:lstStyle/>
          <a:p>
            <a:pPr defTabSz="342900"/>
            <a:fld id="{96DFF08F-DC6B-4601-B491-B0F83F6DD2DA}" type="datetimeFigureOut">
              <a:rPr lang="en-US" sz="1400" dirty="0">
                <a:solidFill>
                  <a:prstClr val="black"/>
                </a:solidFill>
              </a:rPr>
              <a:pPr defTabSz="342900"/>
              <a:t>2/26/2021</a:t>
            </a:fld>
            <a:endParaRPr lang="en-US" sz="1400"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8" name="Text Placeholder 7"/>
          <p:cNvSpPr>
            <a:spLocks noGrp="1"/>
          </p:cNvSpPr>
          <p:nvPr>
            <p:ph type="body" sz="quarter" idx="13"/>
          </p:nvPr>
        </p:nvSpPr>
        <p:spPr>
          <a:xfrm>
            <a:off x="5048250" y="1764642"/>
            <a:ext cx="3914775" cy="2857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10" name="Picture Placeholder 9"/>
          <p:cNvSpPr>
            <a:spLocks noGrp="1"/>
          </p:cNvSpPr>
          <p:nvPr>
            <p:ph type="pic" sz="quarter" idx="14"/>
          </p:nvPr>
        </p:nvSpPr>
        <p:spPr>
          <a:xfrm>
            <a:off x="768096" y="1764642"/>
            <a:ext cx="4162425" cy="2857500"/>
          </a:xfrm>
        </p:spPr>
        <p:txBody>
          <a:bodyPr/>
          <a:lstStyle/>
          <a:p>
            <a:endParaRPr lang="el-GR" dirty="0"/>
          </a:p>
        </p:txBody>
      </p:sp>
      <p:sp>
        <p:nvSpPr>
          <p:cNvPr id="17" name="Title Placeholder 16"/>
          <p:cNvSpPr>
            <a:spLocks noGrp="1"/>
          </p:cNvSpPr>
          <p:nvPr>
            <p:ph type="title"/>
          </p:nvPr>
        </p:nvSpPr>
        <p:spPr>
          <a:xfrm>
            <a:off x="1388695" y="516736"/>
            <a:ext cx="7574330" cy="685800"/>
          </a:xfrm>
          <a:prstGeom prst="rect">
            <a:avLst/>
          </a:prstGeom>
        </p:spPr>
        <p:txBody>
          <a:bodyPr vert="horz" lIns="68580" tIns="34290" rIns="68580" bIns="34290" rtlCol="0" anchor="ctr">
            <a:normAutofit/>
          </a:bodyPr>
          <a:lstStyle/>
          <a:p>
            <a:r>
              <a:rPr lang="en-US" dirty="0"/>
              <a:t>Click to edit Master title style</a:t>
            </a:r>
            <a:endParaRPr lang="el-G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096" y="1714500"/>
            <a:ext cx="4061079" cy="3017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26877" y="1714500"/>
            <a:ext cx="4026623"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311271" y="4882896"/>
            <a:ext cx="1615607" cy="205740"/>
          </a:xfrm>
          <a:prstGeom prst="rect">
            <a:avLst/>
          </a:prstGeom>
        </p:spPr>
        <p:txBody>
          <a:bodyPr lIns="68580" tIns="34290" rIns="68580" bIns="34290"/>
          <a:lstStyle/>
          <a:p>
            <a:pPr defTabSz="342900"/>
            <a:fld id="{96DFF08F-DC6B-4601-B491-B0F83F6DD2DA}" type="datetimeFigureOut">
              <a:rPr lang="en-US" sz="1400" dirty="0">
                <a:solidFill>
                  <a:prstClr val="black"/>
                </a:solidFill>
              </a:rPr>
              <a:pPr defTabSz="342900"/>
              <a:t>2/26/2021</a:t>
            </a:fld>
            <a:endParaRPr lang="en-US" sz="1400"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0" name="Title Placeholder 16"/>
          <p:cNvSpPr>
            <a:spLocks noGrp="1"/>
          </p:cNvSpPr>
          <p:nvPr>
            <p:ph type="title"/>
          </p:nvPr>
        </p:nvSpPr>
        <p:spPr>
          <a:xfrm>
            <a:off x="1379170" y="535786"/>
            <a:ext cx="7574330" cy="685800"/>
          </a:xfrm>
          <a:prstGeom prst="rect">
            <a:avLst/>
          </a:prstGeom>
        </p:spPr>
        <p:txBody>
          <a:bodyPr vert="horz" lIns="68580" tIns="34290" rIns="68580" bIns="34290" rtlCol="0" anchor="ctr">
            <a:normAutofit/>
          </a:bodyPr>
          <a:lstStyle/>
          <a:p>
            <a:r>
              <a:rPr lang="en-US" dirty="0"/>
              <a:t>Click to edit Master title style</a:t>
            </a:r>
            <a:endParaRPr lang="el-G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8096" y="3017901"/>
            <a:ext cx="3565779" cy="1714119"/>
          </a:xfrm>
        </p:spPr>
        <p:txBody>
          <a:bodyPr lIns="34290" rIns="3429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5231677" y="438912"/>
            <a:ext cx="3731348" cy="1647975"/>
          </a:xfrm>
        </p:spPr>
        <p:txBody>
          <a:bodyPr lIns="34290" rIns="3429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3311271" y="4882896"/>
            <a:ext cx="1615607" cy="205740"/>
          </a:xfrm>
          <a:prstGeom prst="rect">
            <a:avLst/>
          </a:prstGeom>
        </p:spPr>
        <p:txBody>
          <a:bodyPr lIns="68580" tIns="34290" rIns="68580" bIns="34290"/>
          <a:lstStyle/>
          <a:p>
            <a:pPr defTabSz="342900"/>
            <a:fld id="{96DFF08F-DC6B-4601-B491-B0F83F6DD2DA}" type="datetimeFigureOut">
              <a:rPr lang="en-US" sz="1400" dirty="0">
                <a:solidFill>
                  <a:prstClr val="black"/>
                </a:solidFill>
              </a:rPr>
              <a:pPr defTabSz="342900"/>
              <a:t>2/26/2021</a:t>
            </a:fld>
            <a:endParaRPr lang="en-US" sz="1400"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1" name="Text Placeholder 10"/>
          <p:cNvSpPr>
            <a:spLocks noGrp="1"/>
          </p:cNvSpPr>
          <p:nvPr>
            <p:ph type="body" sz="quarter" idx="13"/>
          </p:nvPr>
        </p:nvSpPr>
        <p:spPr>
          <a:xfrm>
            <a:off x="5231678" y="2207895"/>
            <a:ext cx="3731420" cy="25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13" name="Text Placeholder 12"/>
          <p:cNvSpPr>
            <a:spLocks noGrp="1"/>
          </p:cNvSpPr>
          <p:nvPr>
            <p:ph type="body" sz="quarter" idx="14"/>
          </p:nvPr>
        </p:nvSpPr>
        <p:spPr>
          <a:xfrm>
            <a:off x="768096" y="1666875"/>
            <a:ext cx="3565922" cy="124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16" name="Title Placeholder 16"/>
          <p:cNvSpPr>
            <a:spLocks noGrp="1"/>
          </p:cNvSpPr>
          <p:nvPr>
            <p:ph type="title"/>
          </p:nvPr>
        </p:nvSpPr>
        <p:spPr>
          <a:xfrm>
            <a:off x="1369645" y="646085"/>
            <a:ext cx="3669080" cy="685800"/>
          </a:xfrm>
          <a:prstGeom prst="rect">
            <a:avLst/>
          </a:prstGeom>
        </p:spPr>
        <p:txBody>
          <a:bodyPr vert="horz" lIns="68580" tIns="34290" rIns="68580" bIns="34290" rtlCol="0" anchor="ctr">
            <a:normAutofit/>
          </a:bodyPr>
          <a:lstStyle/>
          <a:p>
            <a:r>
              <a:rPr lang="en-US" dirty="0"/>
              <a:t>Click to edit Master title style</a:t>
            </a:r>
            <a:endParaRPr lang="el-G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438913"/>
            <a:ext cx="3943350" cy="416121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68096" y="1693129"/>
            <a:ext cx="3291840" cy="2821721"/>
          </a:xfrm>
        </p:spPr>
        <p:txBody>
          <a:bodyPr lIns="68580" rIns="68580">
            <a:normAutofit/>
          </a:bodyPr>
          <a:lstStyle>
            <a:lvl1pPr marL="0" indent="0">
              <a:lnSpc>
                <a:spcPct val="108000"/>
              </a:lnSpc>
              <a:spcBef>
                <a:spcPts val="450"/>
              </a:spcBef>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dirty="0"/>
              <a:t>Click to edit Master text styles</a:t>
            </a:r>
          </a:p>
        </p:txBody>
      </p:sp>
      <p:sp>
        <p:nvSpPr>
          <p:cNvPr id="5" name="Date Placeholder 4"/>
          <p:cNvSpPr>
            <a:spLocks noGrp="1"/>
          </p:cNvSpPr>
          <p:nvPr>
            <p:ph type="dt" sz="half" idx="10"/>
          </p:nvPr>
        </p:nvSpPr>
        <p:spPr>
          <a:xfrm>
            <a:off x="3311271" y="4882896"/>
            <a:ext cx="1615607" cy="205740"/>
          </a:xfrm>
          <a:prstGeom prst="rect">
            <a:avLst/>
          </a:prstGeom>
        </p:spPr>
        <p:txBody>
          <a:bodyPr lIns="68580" tIns="34290" rIns="68580" bIns="34290"/>
          <a:lstStyle/>
          <a:p>
            <a:pPr defTabSz="342900"/>
            <a:fld id="{96DFF08F-DC6B-4601-B491-B0F83F6DD2DA}" type="datetimeFigureOut">
              <a:rPr lang="en-US" sz="1400" dirty="0">
                <a:solidFill>
                  <a:prstClr val="black"/>
                </a:solidFill>
              </a:rPr>
              <a:pPr defTabSz="342900"/>
              <a:t>2/26/2021</a:t>
            </a:fld>
            <a:endParaRPr lang="en-US" sz="1400"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3" name="Title Placeholder 16"/>
          <p:cNvSpPr>
            <a:spLocks noGrp="1"/>
          </p:cNvSpPr>
          <p:nvPr>
            <p:ph type="title"/>
          </p:nvPr>
        </p:nvSpPr>
        <p:spPr>
          <a:xfrm>
            <a:off x="1369645" y="669151"/>
            <a:ext cx="3659555" cy="685800"/>
          </a:xfrm>
          <a:prstGeom prst="rect">
            <a:avLst/>
          </a:prstGeom>
        </p:spPr>
        <p:txBody>
          <a:bodyPr vert="horz" lIns="68580" tIns="34290" rIns="68580" bIns="34290" rtlCol="0" anchor="ctr">
            <a:normAutofit/>
          </a:bodyPr>
          <a:lstStyle/>
          <a:p>
            <a:r>
              <a:rPr lang="en-US" dirty="0"/>
              <a:t>Click to edit Master title style</a:t>
            </a:r>
            <a:endParaRPr lang="el-G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Half Imag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4647540" y="2"/>
            <a:ext cx="4496462" cy="5143660"/>
          </a:xfrm>
          <a:custGeom>
            <a:avLst/>
            <a:gdLst>
              <a:gd name="connsiteX0" fmla="*/ 787459 w 5995283"/>
              <a:gd name="connsiteY0" fmla="*/ 0 h 6858213"/>
              <a:gd name="connsiteX1" fmla="*/ 5995283 w 5995283"/>
              <a:gd name="connsiteY1" fmla="*/ 0 h 6858213"/>
              <a:gd name="connsiteX2" fmla="*/ 5995283 w 5995283"/>
              <a:gd name="connsiteY2" fmla="*/ 6858213 h 6858213"/>
              <a:gd name="connsiteX3" fmla="*/ 0 w 5995283"/>
              <a:gd name="connsiteY3" fmla="*/ 6858213 h 6858213"/>
            </a:gdLst>
            <a:ahLst/>
            <a:cxnLst>
              <a:cxn ang="0">
                <a:pos x="connsiteX0" y="connsiteY0"/>
              </a:cxn>
              <a:cxn ang="0">
                <a:pos x="connsiteX1" y="connsiteY1"/>
              </a:cxn>
              <a:cxn ang="0">
                <a:pos x="connsiteX2" y="connsiteY2"/>
              </a:cxn>
              <a:cxn ang="0">
                <a:pos x="connsiteX3" y="connsiteY3"/>
              </a:cxn>
            </a:cxnLst>
            <a:rect l="l" t="t" r="r" b="b"/>
            <a:pathLst>
              <a:path w="5995283" h="6858213">
                <a:moveTo>
                  <a:pt x="787459" y="0"/>
                </a:moveTo>
                <a:lnTo>
                  <a:pt x="5995283" y="0"/>
                </a:lnTo>
                <a:lnTo>
                  <a:pt x="5995283" y="6858213"/>
                </a:lnTo>
                <a:lnTo>
                  <a:pt x="0" y="6858213"/>
                </a:lnTo>
                <a:close/>
              </a:path>
            </a:pathLst>
          </a:custGeom>
          <a:solidFill>
            <a:schemeClr val="accent3"/>
          </a:solidFill>
        </p:spPr>
        <p:txBody>
          <a:bodyPr wrap="square">
            <a:noAutofit/>
          </a:bodyPr>
          <a:lstStyle/>
          <a:p>
            <a:r>
              <a:rPr lang="en-US" dirty="0"/>
              <a:t>Click icon to add picture</a:t>
            </a:r>
            <a:endParaRPr lang="en-IE" dirty="0"/>
          </a:p>
        </p:txBody>
      </p:sp>
      <p:sp>
        <p:nvSpPr>
          <p:cNvPr id="2" name="Title 1"/>
          <p:cNvSpPr>
            <a:spLocks noGrp="1"/>
          </p:cNvSpPr>
          <p:nvPr>
            <p:ph type="title"/>
          </p:nvPr>
        </p:nvSpPr>
        <p:spPr>
          <a:xfrm>
            <a:off x="1124147" y="966193"/>
            <a:ext cx="3447995" cy="775410"/>
          </a:xfrm>
        </p:spPr>
        <p:txBody>
          <a:bodyPr/>
          <a:lstStyle/>
          <a:p>
            <a:r>
              <a:rPr lang="en-US"/>
              <a:t>Click to edit Master title style</a:t>
            </a:r>
            <a:endParaRPr lang="en-IE" dirty="0"/>
          </a:p>
        </p:txBody>
      </p:sp>
      <p:sp>
        <p:nvSpPr>
          <p:cNvPr id="3" name="Content Placeholder 2"/>
          <p:cNvSpPr>
            <a:spLocks noGrp="1"/>
          </p:cNvSpPr>
          <p:nvPr>
            <p:ph idx="1"/>
          </p:nvPr>
        </p:nvSpPr>
        <p:spPr>
          <a:xfrm>
            <a:off x="1124147" y="1795463"/>
            <a:ext cx="3447995" cy="2641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887CB15-3B35-45AF-A0C5-1481F7327147}" type="datetimeFigureOut">
              <a:rPr lang="en-IE" smtClean="0"/>
              <a:t>26/02/2021</a:t>
            </a:fld>
            <a:endParaRPr lang="en-IE" dirty="0"/>
          </a:p>
        </p:txBody>
      </p:sp>
      <p:sp>
        <p:nvSpPr>
          <p:cNvPr id="5" name="Footer Placeholder 4"/>
          <p:cNvSpPr>
            <a:spLocks noGrp="1"/>
          </p:cNvSpPr>
          <p:nvPr>
            <p:ph type="ftr" sz="quarter" idx="11"/>
          </p:nvPr>
        </p:nvSpPr>
        <p:spPr>
          <a:xfrm>
            <a:off x="565608" y="383799"/>
            <a:ext cx="4006534" cy="273844"/>
          </a:xfrm>
        </p:spPr>
        <p:txBody>
          <a:bodyPr/>
          <a:lstStyle/>
          <a:p>
            <a:endParaRPr lang="en-IE" dirty="0"/>
          </a:p>
        </p:txBody>
      </p:sp>
    </p:spTree>
    <p:extLst>
      <p:ext uri="{BB962C8B-B14F-4D97-AF65-F5344CB8AC3E}">
        <p14:creationId xmlns:p14="http://schemas.microsoft.com/office/powerpoint/2010/main" val="2580103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a:xfrm>
            <a:off x="457200" y="4767263"/>
            <a:ext cx="2133600" cy="273844"/>
          </a:xfrm>
          <a:prstGeom prst="rect">
            <a:avLst/>
          </a:prstGeom>
        </p:spPr>
        <p:txBody>
          <a:bodyPr/>
          <a:lstStyle/>
          <a:p>
            <a:fld id="{5C01620B-3888-46DF-9732-F61C81992E34}" type="datetimeFigureOut">
              <a:rPr lang="el-GR" smtClean="0"/>
              <a:pPr/>
              <a:t>26/2/2021</a:t>
            </a:fld>
            <a:endParaRPr lang="el-GR" dirty="0"/>
          </a:p>
        </p:txBody>
      </p:sp>
      <p:sp>
        <p:nvSpPr>
          <p:cNvPr id="5" name="4 - Θέση υποσέλιδου"/>
          <p:cNvSpPr>
            <a:spLocks noGrp="1"/>
          </p:cNvSpPr>
          <p:nvPr>
            <p:ph type="ftr" sz="quarter" idx="11"/>
          </p:nvPr>
        </p:nvSpPr>
        <p:spPr>
          <a:xfrm>
            <a:off x="3124200" y="4767263"/>
            <a:ext cx="2895600" cy="273844"/>
          </a:xfrm>
          <a:prstGeom prst="rect">
            <a:avLst/>
          </a:prstGeom>
        </p:spPr>
        <p:txBody>
          <a:bodyPr/>
          <a:lstStyle/>
          <a:p>
            <a:endParaRPr lang="el-GR" dirty="0"/>
          </a:p>
        </p:txBody>
      </p:sp>
      <p:sp>
        <p:nvSpPr>
          <p:cNvPr id="6" name="5 - Θέση αριθμού διαφάνειας"/>
          <p:cNvSpPr>
            <a:spLocks noGrp="1"/>
          </p:cNvSpPr>
          <p:nvPr>
            <p:ph type="sldNum" sz="quarter" idx="12"/>
          </p:nvPr>
        </p:nvSpPr>
        <p:spPr>
          <a:xfrm>
            <a:off x="6553200" y="4767263"/>
            <a:ext cx="2133600" cy="273844"/>
          </a:xfrm>
          <a:prstGeom prst="rect">
            <a:avLst/>
          </a:prstGeom>
        </p:spPr>
        <p:txBody>
          <a:bodyPr/>
          <a:lstStyle/>
          <a:p>
            <a:fld id="{29B550D7-8091-40D2-BEFE-815FB4465107}" type="slidenum">
              <a:rPr lang="el-GR" smtClean="0"/>
              <a:pPr/>
              <a:t>‹#›</a:t>
            </a:fld>
            <a:endParaRPr lang="el-GR" dirty="0"/>
          </a:p>
        </p:txBody>
      </p:sp>
    </p:spTree>
    <p:extLst>
      <p:ext uri="{BB962C8B-B14F-4D97-AF65-F5344CB8AC3E}">
        <p14:creationId xmlns:p14="http://schemas.microsoft.com/office/powerpoint/2010/main" val="2580886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603" y="25498"/>
            <a:ext cx="7304707" cy="557213"/>
          </a:xfrm>
        </p:spPr>
        <p:txBody>
          <a:bodyPr/>
          <a:lstStyle>
            <a:lvl1pPr>
              <a:defRPr sz="1100"/>
            </a:lvl1pPr>
          </a:lstStyle>
          <a:p>
            <a:r>
              <a:rPr lang="en-US"/>
              <a:t>Click to edit Master title style</a:t>
            </a:r>
            <a:endParaRPr lang="el-GR"/>
          </a:p>
        </p:txBody>
      </p:sp>
      <p:sp>
        <p:nvSpPr>
          <p:cNvPr id="3" name="Chart Placeholder 2"/>
          <p:cNvSpPr>
            <a:spLocks noGrp="1"/>
          </p:cNvSpPr>
          <p:nvPr>
            <p:ph type="chart" idx="1"/>
          </p:nvPr>
        </p:nvSpPr>
        <p:spPr>
          <a:xfrm>
            <a:off x="107951" y="735811"/>
            <a:ext cx="8856663" cy="4320779"/>
          </a:xfrm>
        </p:spPr>
        <p:txBody>
          <a:bodyPr/>
          <a:lstStyle/>
          <a:p>
            <a:pPr lvl="0"/>
            <a:endParaRPr lang="el-GR" noProof="0"/>
          </a:p>
        </p:txBody>
      </p:sp>
    </p:spTree>
    <p:extLst>
      <p:ext uri="{BB962C8B-B14F-4D97-AF65-F5344CB8AC3E}">
        <p14:creationId xmlns:p14="http://schemas.microsoft.com/office/powerpoint/2010/main" val="3297645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3" name="Textplatzhalter 2"/>
          <p:cNvSpPr>
            <a:spLocks noGrp="1"/>
          </p:cNvSpPr>
          <p:nvPr>
            <p:ph type="body" sz="quarter" idx="10" hasCustomPrompt="1"/>
          </p:nvPr>
        </p:nvSpPr>
        <p:spPr bwMode="gray">
          <a:xfrm>
            <a:off x="323410" y="915566"/>
            <a:ext cx="8496740" cy="288255"/>
          </a:xfrm>
        </p:spPr>
        <p:txBody>
          <a:bodyPr>
            <a:noAutofit/>
          </a:bodyPr>
          <a:lstStyle>
            <a:lvl1pPr marL="0" indent="0">
              <a:lnSpc>
                <a:spcPct val="100000"/>
              </a:lnSpc>
              <a:spcBef>
                <a:spcPts val="600"/>
              </a:spcBef>
              <a:buFont typeface="Arial" panose="020B0604020202020204" pitchFamily="34" charset="0"/>
              <a:buNone/>
              <a:defRPr lang="en-GB" sz="1800" kern="1200" noProof="0" smtClean="0">
                <a:solidFill>
                  <a:schemeClr val="tx2"/>
                </a:solidFill>
                <a:latin typeface="Arial" pitchFamily="34" charset="0"/>
                <a:ea typeface="+mn-ea"/>
                <a:cs typeface="Arial" pitchFamily="34" charset="0"/>
              </a:defRPr>
            </a:lvl1pPr>
            <a:lvl2pPr marL="0" indent="0">
              <a:lnSpc>
                <a:spcPct val="100000"/>
              </a:lnSpc>
              <a:spcBef>
                <a:spcPts val="600"/>
              </a:spcBef>
              <a:buFont typeface="Arial" panose="020B0604020202020204" pitchFamily="34" charset="0"/>
              <a:buNone/>
              <a:defRPr lang="en-GB" sz="1800" kern="1200" noProof="0" smtClean="0">
                <a:solidFill>
                  <a:schemeClr val="tx2"/>
                </a:solidFill>
                <a:latin typeface="Arial" pitchFamily="34" charset="0"/>
                <a:ea typeface="+mn-ea"/>
                <a:cs typeface="Arial" pitchFamily="34" charset="0"/>
              </a:defRPr>
            </a:lvl2pPr>
            <a:lvl3pPr marL="0" indent="0">
              <a:lnSpc>
                <a:spcPct val="100000"/>
              </a:lnSpc>
              <a:spcBef>
                <a:spcPts val="600"/>
              </a:spcBef>
              <a:buFont typeface="Arial" panose="020B0604020202020204" pitchFamily="34" charset="0"/>
              <a:buNone/>
              <a:defRPr lang="en-GB" sz="1800" kern="1200" noProof="0" smtClean="0">
                <a:solidFill>
                  <a:schemeClr val="tx2"/>
                </a:solidFill>
                <a:latin typeface="Arial" pitchFamily="34" charset="0"/>
                <a:ea typeface="+mn-ea"/>
                <a:cs typeface="Arial" pitchFamily="34" charset="0"/>
              </a:defRPr>
            </a:lvl3pPr>
            <a:lvl4pPr marL="0" indent="0">
              <a:lnSpc>
                <a:spcPct val="100000"/>
              </a:lnSpc>
              <a:spcBef>
                <a:spcPts val="600"/>
              </a:spcBef>
              <a:buFont typeface="Arial" panose="020B0604020202020204" pitchFamily="34" charset="0"/>
              <a:buNone/>
              <a:defRPr lang="en-GB" sz="1800" kern="1200" noProof="0" smtClean="0">
                <a:solidFill>
                  <a:schemeClr val="tx2"/>
                </a:solidFill>
                <a:latin typeface="Arial" pitchFamily="34" charset="0"/>
                <a:ea typeface="+mn-ea"/>
                <a:cs typeface="Arial" pitchFamily="34" charset="0"/>
              </a:defRPr>
            </a:lvl4pPr>
            <a:lvl5pPr marL="0" indent="0">
              <a:lnSpc>
                <a:spcPct val="100000"/>
              </a:lnSpc>
              <a:spcBef>
                <a:spcPts val="600"/>
              </a:spcBef>
              <a:buFont typeface="Arial" panose="020B0604020202020204" pitchFamily="34" charset="0"/>
              <a:buNone/>
              <a:defRPr lang="en-GB" sz="1800" kern="1200" noProof="0" smtClean="0">
                <a:solidFill>
                  <a:schemeClr val="tx2"/>
                </a:solidFill>
                <a:latin typeface="Arial" pitchFamily="34" charset="0"/>
                <a:ea typeface="+mn-ea"/>
                <a:cs typeface="Arial" pitchFamily="34" charset="0"/>
              </a:defRPr>
            </a:lvl5pPr>
            <a:lvl6pPr marL="0" indent="0">
              <a:lnSpc>
                <a:spcPct val="100000"/>
              </a:lnSpc>
              <a:spcBef>
                <a:spcPts val="600"/>
              </a:spcBef>
              <a:buNone/>
              <a:defRPr lang="en-GB" sz="1800" kern="1200" noProof="0" smtClean="0">
                <a:solidFill>
                  <a:schemeClr val="tx2"/>
                </a:solidFill>
                <a:latin typeface="Arial" pitchFamily="34" charset="0"/>
                <a:ea typeface="+mn-ea"/>
                <a:cs typeface="Arial" pitchFamily="34" charset="0"/>
              </a:defRPr>
            </a:lvl6pPr>
            <a:lvl7pPr marL="0" indent="0">
              <a:lnSpc>
                <a:spcPct val="100000"/>
              </a:lnSpc>
              <a:spcBef>
                <a:spcPts val="600"/>
              </a:spcBef>
              <a:buNone/>
              <a:defRPr lang="en-GB" sz="1800" kern="1200" noProof="0" smtClean="0">
                <a:solidFill>
                  <a:schemeClr val="tx2"/>
                </a:solidFill>
                <a:latin typeface="Arial" pitchFamily="34" charset="0"/>
                <a:ea typeface="+mn-ea"/>
                <a:cs typeface="Arial" pitchFamily="34" charset="0"/>
              </a:defRPr>
            </a:lvl7pPr>
            <a:lvl8pPr marL="0" indent="0">
              <a:lnSpc>
                <a:spcPct val="100000"/>
              </a:lnSpc>
              <a:spcBef>
                <a:spcPts val="600"/>
              </a:spcBef>
              <a:buNone/>
              <a:defRPr lang="en-GB" sz="1800" kern="1200" noProof="0" smtClean="0">
                <a:solidFill>
                  <a:schemeClr val="tx2"/>
                </a:solidFill>
                <a:latin typeface="Arial" pitchFamily="34" charset="0"/>
                <a:ea typeface="+mn-ea"/>
                <a:cs typeface="Arial" pitchFamily="34" charset="0"/>
              </a:defRPr>
            </a:lvl8pPr>
            <a:lvl9pPr marL="0" indent="0">
              <a:lnSpc>
                <a:spcPct val="100000"/>
              </a:lnSpc>
              <a:spcBef>
                <a:spcPts val="600"/>
              </a:spcBef>
              <a:buNone/>
              <a:defRPr lang="de-DE" sz="1800" kern="1200" noProof="0" smtClean="0">
                <a:solidFill>
                  <a:schemeClr val="tx2"/>
                </a:solidFill>
                <a:latin typeface="Arial" pitchFamily="34" charset="0"/>
                <a:ea typeface="+mn-ea"/>
                <a:cs typeface="Arial" pitchFamily="34" charset="0"/>
              </a:defRPr>
            </a:lvl9pPr>
          </a:lstStyle>
          <a:p>
            <a:pPr lvl="0"/>
            <a:r>
              <a:rPr lang="en-US" dirty="0"/>
              <a:t>Click to add </a:t>
            </a:r>
            <a:r>
              <a:rPr lang="en-US" dirty="0" err="1"/>
              <a:t>subheadline</a:t>
            </a:r>
            <a:endParaRPr lang="en-US" dirty="0"/>
          </a:p>
        </p:txBody>
      </p:sp>
      <p:sp>
        <p:nvSpPr>
          <p:cNvPr id="4" name="Textplatzhalter 3"/>
          <p:cNvSpPr>
            <a:spLocks noGrp="1"/>
          </p:cNvSpPr>
          <p:nvPr>
            <p:ph type="body" sz="quarter" idx="11" hasCustomPrompt="1"/>
          </p:nvPr>
        </p:nvSpPr>
        <p:spPr bwMode="gray">
          <a:xfrm>
            <a:off x="323528" y="4803552"/>
            <a:ext cx="8496300" cy="144462"/>
          </a:xfrm>
        </p:spPr>
        <p:txBody>
          <a:bodyPr tIns="0" bIns="36000" anchor="b" anchorCtr="0">
            <a:noAutofit/>
          </a:bodyPr>
          <a:lstStyle>
            <a:lvl1pPr marL="0" marR="0" indent="0" algn="l" defTabSz="914378" rtl="0" eaLnBrk="1" fontAlgn="auto" latinLnBrk="0" hangingPunct="1">
              <a:lnSpc>
                <a:spcPct val="100000"/>
              </a:lnSpc>
              <a:spcBef>
                <a:spcPts val="0"/>
              </a:spcBef>
              <a:spcAft>
                <a:spcPts val="0"/>
              </a:spcAft>
              <a:buClrTx/>
              <a:buSzTx/>
              <a:buFont typeface="Arial" pitchFamily="34" charset="0"/>
              <a:buNone/>
              <a:tabLst/>
              <a:defRPr lang="de-DE" sz="800" kern="1200" baseline="0" noProof="0" smtClean="0">
                <a:solidFill>
                  <a:schemeClr val="bg2"/>
                </a:solidFill>
                <a:latin typeface="Arial" pitchFamily="34" charset="0"/>
                <a:ea typeface="+mn-ea"/>
                <a:cs typeface="Arial" pitchFamily="34" charset="0"/>
              </a:defRPr>
            </a:lvl1pPr>
            <a:lvl2pPr marL="0" indent="0">
              <a:lnSpc>
                <a:spcPct val="100000"/>
              </a:lnSpc>
              <a:spcBef>
                <a:spcPts val="0"/>
              </a:spcBef>
              <a:buFont typeface="Arial" panose="020B0604020202020204" pitchFamily="34" charset="0"/>
              <a:buNone/>
              <a:defRPr lang="de-DE" sz="800" kern="1200" baseline="0" noProof="0" smtClean="0">
                <a:solidFill>
                  <a:schemeClr val="bg2"/>
                </a:solidFill>
                <a:latin typeface="Arial" pitchFamily="34" charset="0"/>
                <a:ea typeface="+mn-ea"/>
                <a:cs typeface="Arial" pitchFamily="34" charset="0"/>
              </a:defRPr>
            </a:lvl2pPr>
            <a:lvl3pPr marL="0" indent="0">
              <a:lnSpc>
                <a:spcPct val="100000"/>
              </a:lnSpc>
              <a:spcBef>
                <a:spcPts val="0"/>
              </a:spcBef>
              <a:buNone/>
              <a:defRPr lang="de-DE" sz="800" kern="1200" baseline="0" noProof="0" smtClean="0">
                <a:solidFill>
                  <a:schemeClr val="bg2"/>
                </a:solidFill>
                <a:latin typeface="Arial" pitchFamily="34" charset="0"/>
                <a:ea typeface="+mn-ea"/>
                <a:cs typeface="Arial" pitchFamily="34" charset="0"/>
              </a:defRPr>
            </a:lvl3pPr>
            <a:lvl4pPr marL="0" indent="0">
              <a:lnSpc>
                <a:spcPct val="100000"/>
              </a:lnSpc>
              <a:spcBef>
                <a:spcPts val="0"/>
              </a:spcBef>
              <a:buNone/>
              <a:defRPr lang="de-DE" sz="800" kern="1200" baseline="0" noProof="0" smtClean="0">
                <a:solidFill>
                  <a:schemeClr val="bg2"/>
                </a:solidFill>
                <a:latin typeface="Arial" pitchFamily="34" charset="0"/>
                <a:ea typeface="+mn-ea"/>
                <a:cs typeface="Arial" pitchFamily="34" charset="0"/>
              </a:defRPr>
            </a:lvl4pPr>
            <a:lvl5pPr marL="0" indent="0">
              <a:lnSpc>
                <a:spcPct val="100000"/>
              </a:lnSpc>
              <a:spcBef>
                <a:spcPts val="0"/>
              </a:spcBef>
              <a:buNone/>
              <a:defRPr lang="de-DE" sz="800" kern="1200" baseline="0" noProof="0" smtClean="0">
                <a:solidFill>
                  <a:schemeClr val="bg2"/>
                </a:solidFill>
                <a:latin typeface="Arial" pitchFamily="34" charset="0"/>
                <a:ea typeface="+mn-ea"/>
                <a:cs typeface="Arial" pitchFamily="34" charset="0"/>
              </a:defRPr>
            </a:lvl5pPr>
            <a:lvl6pPr marL="0" indent="0">
              <a:lnSpc>
                <a:spcPct val="100000"/>
              </a:lnSpc>
              <a:spcBef>
                <a:spcPts val="0"/>
              </a:spcBef>
              <a:buNone/>
              <a:defRPr lang="de-DE" sz="800" kern="1200" baseline="0" noProof="0" smtClean="0">
                <a:solidFill>
                  <a:schemeClr val="bg2"/>
                </a:solidFill>
                <a:latin typeface="Arial" pitchFamily="34" charset="0"/>
                <a:ea typeface="+mn-ea"/>
                <a:cs typeface="Arial" pitchFamily="34" charset="0"/>
              </a:defRPr>
            </a:lvl6pPr>
            <a:lvl7pPr marL="0" indent="0">
              <a:lnSpc>
                <a:spcPct val="100000"/>
              </a:lnSpc>
              <a:spcBef>
                <a:spcPts val="0"/>
              </a:spcBef>
              <a:buNone/>
              <a:defRPr lang="de-DE" sz="800" kern="1200" baseline="0" noProof="0" dirty="0" smtClean="0">
                <a:solidFill>
                  <a:schemeClr val="bg2"/>
                </a:solidFill>
                <a:latin typeface="Arial" pitchFamily="34" charset="0"/>
                <a:ea typeface="+mn-ea"/>
                <a:cs typeface="Arial" pitchFamily="34" charset="0"/>
              </a:defRPr>
            </a:lvl7pPr>
            <a:lvl8pPr marL="0" indent="0">
              <a:lnSpc>
                <a:spcPct val="100000"/>
              </a:lnSpc>
              <a:spcBef>
                <a:spcPts val="0"/>
              </a:spcBef>
              <a:buNone/>
              <a:defRPr lang="de-DE" sz="800" kern="1200" baseline="0" noProof="0" smtClean="0">
                <a:solidFill>
                  <a:schemeClr val="bg2"/>
                </a:solidFill>
                <a:latin typeface="Arial" pitchFamily="34" charset="0"/>
                <a:ea typeface="+mn-ea"/>
                <a:cs typeface="Arial" pitchFamily="34" charset="0"/>
              </a:defRPr>
            </a:lvl8pPr>
            <a:lvl9pPr marL="0" indent="0">
              <a:lnSpc>
                <a:spcPct val="100000"/>
              </a:lnSpc>
              <a:spcBef>
                <a:spcPts val="0"/>
              </a:spcBef>
              <a:buNone/>
              <a:defRPr lang="de-DE" sz="800" kern="1200" baseline="0" noProof="0" smtClean="0">
                <a:solidFill>
                  <a:schemeClr val="bg2"/>
                </a:solidFill>
                <a:latin typeface="Arial" pitchFamily="34" charset="0"/>
                <a:ea typeface="+mn-ea"/>
                <a:cs typeface="Arial" pitchFamily="34" charset="0"/>
              </a:defRPr>
            </a:lvl9pPr>
          </a:lstStyle>
          <a:p>
            <a:pPr lvl="0"/>
            <a:r>
              <a:rPr lang="en-US" dirty="0"/>
              <a:t>Click to add source information</a:t>
            </a:r>
          </a:p>
        </p:txBody>
      </p:sp>
      <p:sp>
        <p:nvSpPr>
          <p:cNvPr id="5" name="Title 4"/>
          <p:cNvSpPr>
            <a:spLocks noGrp="1"/>
          </p:cNvSpPr>
          <p:nvPr>
            <p:ph type="title" hasCustomPrompt="1"/>
          </p:nvPr>
        </p:nvSpPr>
        <p:spPr bwMode="gray"/>
        <p:txBody>
          <a:bodyPr/>
          <a:lstStyle/>
          <a:p>
            <a:r>
              <a:rPr lang="en-US" dirty="0"/>
              <a:t>Click to add headline</a:t>
            </a:r>
          </a:p>
        </p:txBody>
      </p:sp>
    </p:spTree>
    <p:extLst>
      <p:ext uri="{BB962C8B-B14F-4D97-AF65-F5344CB8AC3E}">
        <p14:creationId xmlns:p14="http://schemas.microsoft.com/office/powerpoint/2010/main" val="37133018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098" y="1714500"/>
            <a:ext cx="4061079" cy="3017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26885" y="1714500"/>
            <a:ext cx="4026623"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96DFF08F-DC6B-4601-B491-B0F83F6DD2DA}" type="datetimeFigureOut">
              <a:rPr lang="en-US" sz="1400" smtClean="0">
                <a:solidFill>
                  <a:prstClr val="black"/>
                </a:solidFill>
              </a:rPr>
              <a:pPr/>
              <a:t>2/26/2021</a:t>
            </a:fld>
            <a:endParaRPr lang="en-US" sz="1400"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0" name="Title Placeholder 16"/>
          <p:cNvSpPr>
            <a:spLocks noGrp="1"/>
          </p:cNvSpPr>
          <p:nvPr>
            <p:ph type="title"/>
          </p:nvPr>
        </p:nvSpPr>
        <p:spPr>
          <a:xfrm>
            <a:off x="1379170" y="535786"/>
            <a:ext cx="7574330"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71E31210-95BC-412B-A5E4-B5A21DDAFE7C}"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580307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E31210-95BC-412B-A5E4-B5A21DDAFE7C}"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1655126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31210-95BC-412B-A5E4-B5A21DDAFE7C}"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2368529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71E31210-95BC-412B-A5E4-B5A21DDAFE7C}"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829799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71E31210-95BC-412B-A5E4-B5A21DDAFE7C}" type="datetimeFigureOut">
              <a:rPr lang="el-GR" smtClean="0"/>
              <a:pPr/>
              <a:t>26/2/2021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3945863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71E31210-95BC-412B-A5E4-B5A21DDAFE7C}" type="datetimeFigureOut">
              <a:rPr lang="el-GR" smtClean="0"/>
              <a:pPr/>
              <a:t>26/2/2021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4088307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31210-95BC-412B-A5E4-B5A21DDAFE7C}" type="datetimeFigureOut">
              <a:rPr lang="el-GR" smtClean="0"/>
              <a:pPr/>
              <a:t>26/2/2021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3442987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l-G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1E31210-95BC-412B-A5E4-B5A21DDAFE7C}"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2235095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l-G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1E31210-95BC-412B-A5E4-B5A21DDAFE7C}"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3714895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E31210-95BC-412B-A5E4-B5A21DDAFE7C}"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263578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8098" y="3017903"/>
            <a:ext cx="3565779" cy="1714119"/>
          </a:xfrm>
        </p:spPr>
        <p:txBody>
          <a:bodyPr lIns="34289" rIns="34289"/>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5231677" y="438914"/>
            <a:ext cx="3731348" cy="1647975"/>
          </a:xfrm>
        </p:spPr>
        <p:txBody>
          <a:bodyPr lIns="34289" rIns="34289"/>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96DFF08F-DC6B-4601-B491-B0F83F6DD2DA}" type="datetimeFigureOut">
              <a:rPr lang="en-US" sz="1400" smtClean="0">
                <a:solidFill>
                  <a:prstClr val="black"/>
                </a:solidFill>
              </a:rPr>
              <a:pPr/>
              <a:t>2/26/2021</a:t>
            </a:fld>
            <a:endParaRPr lang="en-US" sz="1400"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1" name="Text Placeholder 10"/>
          <p:cNvSpPr>
            <a:spLocks noGrp="1"/>
          </p:cNvSpPr>
          <p:nvPr>
            <p:ph type="body" sz="quarter" idx="13"/>
          </p:nvPr>
        </p:nvSpPr>
        <p:spPr>
          <a:xfrm>
            <a:off x="5231680" y="2207897"/>
            <a:ext cx="3731420" cy="25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13" name="Text Placeholder 12"/>
          <p:cNvSpPr>
            <a:spLocks noGrp="1"/>
          </p:cNvSpPr>
          <p:nvPr>
            <p:ph type="body" sz="quarter" idx="14"/>
          </p:nvPr>
        </p:nvSpPr>
        <p:spPr>
          <a:xfrm>
            <a:off x="768097" y="1666877"/>
            <a:ext cx="3565922" cy="124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16" name="Title Placeholder 16"/>
          <p:cNvSpPr>
            <a:spLocks noGrp="1"/>
          </p:cNvSpPr>
          <p:nvPr>
            <p:ph type="title"/>
          </p:nvPr>
        </p:nvSpPr>
        <p:spPr>
          <a:xfrm>
            <a:off x="1369645" y="646085"/>
            <a:ext cx="3669080"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E31210-95BC-412B-A5E4-B5A21DDAFE7C}"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27D675B-E082-40B6-9ADB-819090793CD8}" type="slidenum">
              <a:rPr lang="el-GR" smtClean="0"/>
              <a:pPr/>
              <a:t>‹#›</a:t>
            </a:fld>
            <a:endParaRPr lang="el-GR"/>
          </a:p>
        </p:txBody>
      </p:sp>
    </p:spTree>
    <p:extLst>
      <p:ext uri="{BB962C8B-B14F-4D97-AF65-F5344CB8AC3E}">
        <p14:creationId xmlns:p14="http://schemas.microsoft.com/office/powerpoint/2010/main" val="211720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438913"/>
            <a:ext cx="3943350" cy="416121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68096" y="1693137"/>
            <a:ext cx="3291840" cy="2821721"/>
          </a:xfrm>
        </p:spPr>
        <p:txBody>
          <a:bodyPr lIns="68568" rIns="68568">
            <a:normAutofit/>
          </a:bodyPr>
          <a:lstStyle>
            <a:lvl1pPr marL="0" indent="0">
              <a:lnSpc>
                <a:spcPct val="108000"/>
              </a:lnSpc>
              <a:spcBef>
                <a:spcPts val="450"/>
              </a:spcBef>
              <a:buNone/>
              <a:defRPr sz="1200"/>
            </a:lvl1pPr>
            <a:lvl2pPr marL="342830" indent="0">
              <a:buNone/>
              <a:defRPr sz="900"/>
            </a:lvl2pPr>
            <a:lvl3pPr marL="685664" indent="0">
              <a:buNone/>
              <a:defRPr sz="800"/>
            </a:lvl3pPr>
            <a:lvl4pPr marL="1028496" indent="0">
              <a:buNone/>
              <a:defRPr sz="700"/>
            </a:lvl4pPr>
            <a:lvl5pPr marL="1371328" indent="0">
              <a:buNone/>
              <a:defRPr sz="700"/>
            </a:lvl5pPr>
            <a:lvl6pPr marL="1714163" indent="0">
              <a:buNone/>
              <a:defRPr sz="700"/>
            </a:lvl6pPr>
            <a:lvl7pPr marL="2056991" indent="0">
              <a:buNone/>
              <a:defRPr sz="700"/>
            </a:lvl7pPr>
            <a:lvl8pPr marL="2399820" indent="0">
              <a:buNone/>
              <a:defRPr sz="700"/>
            </a:lvl8pPr>
            <a:lvl9pPr marL="2742650" indent="0">
              <a:buNone/>
              <a:defRPr sz="700"/>
            </a:lvl9pPr>
          </a:lstStyle>
          <a:p>
            <a:pPr lvl="0"/>
            <a:r>
              <a:rPr lang="en-US" dirty="0"/>
              <a:t>Click to edit Master text styles</a:t>
            </a:r>
          </a:p>
        </p:txBody>
      </p:sp>
      <p:sp>
        <p:nvSpPr>
          <p:cNvPr id="5" name="Date Placeholder 4"/>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96DFF08F-DC6B-4601-B491-B0F83F6DD2DA}" type="datetimeFigureOut">
              <a:rPr lang="en-US" sz="1400" smtClean="0">
                <a:solidFill>
                  <a:prstClr val="black"/>
                </a:solidFill>
              </a:rPr>
              <a:pPr/>
              <a:t>2/26/2021</a:t>
            </a:fld>
            <a:endParaRPr lang="en-US" sz="1400"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3" name="Title Placeholder 16"/>
          <p:cNvSpPr>
            <a:spLocks noGrp="1"/>
          </p:cNvSpPr>
          <p:nvPr>
            <p:ph type="title"/>
          </p:nvPr>
        </p:nvSpPr>
        <p:spPr>
          <a:xfrm>
            <a:off x="1369653" y="669151"/>
            <a:ext cx="3659555"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a:prstGeom prst="rect">
            <a:avLst/>
          </a:prstGeom>
        </p:spPr>
        <p:txBody>
          <a:bodyPr anchor="ctr">
            <a:normAutofit/>
          </a:bodyPr>
          <a:lstStyle>
            <a:lvl1pPr algn="r">
              <a:defRPr sz="380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2">
              <a:lumMod val="60000"/>
              <a:lumOff val="40000"/>
            </a:schemeClr>
          </a:solidFill>
        </p:spPr>
        <p:txBody>
          <a:bodyPr lIns="342830" tIns="274271" rIns="34289" bIns="34289" anchor="t"/>
          <a:lstStyle>
            <a:lvl1pPr marL="0" indent="0">
              <a:buNone/>
              <a:defRPr sz="2400"/>
            </a:lvl1pPr>
            <a:lvl2pPr marL="342830" indent="0">
              <a:buNone/>
              <a:defRPr sz="2100"/>
            </a:lvl2pPr>
            <a:lvl3pPr marL="685664" indent="0">
              <a:buNone/>
              <a:defRPr sz="1800"/>
            </a:lvl3pPr>
            <a:lvl4pPr marL="1028496" indent="0">
              <a:buNone/>
              <a:defRPr sz="1500"/>
            </a:lvl4pPr>
            <a:lvl5pPr marL="1371328" indent="0">
              <a:buNone/>
              <a:defRPr sz="1500"/>
            </a:lvl5pPr>
            <a:lvl6pPr marL="1714163" indent="0">
              <a:buNone/>
              <a:defRPr sz="1500"/>
            </a:lvl6pPr>
            <a:lvl7pPr marL="2056991" indent="0">
              <a:buNone/>
              <a:defRPr sz="1500"/>
            </a:lvl7pPr>
            <a:lvl8pPr marL="2399820" indent="0">
              <a:buNone/>
              <a:defRPr sz="1500"/>
            </a:lvl8pPr>
            <a:lvl9pPr marL="2742650" indent="0">
              <a:buNone/>
              <a:defRPr sz="1500"/>
            </a:lvl9pPr>
          </a:lstStyle>
          <a:p>
            <a:r>
              <a:rPr lang="en-US" dirty="0"/>
              <a:t>Click icon to add picture</a:t>
            </a:r>
          </a:p>
        </p:txBody>
      </p:sp>
      <p:sp>
        <p:nvSpPr>
          <p:cNvPr id="4" name="Text Placeholder 3"/>
          <p:cNvSpPr>
            <a:spLocks noGrp="1"/>
          </p:cNvSpPr>
          <p:nvPr>
            <p:ph type="body" sz="half" idx="2"/>
          </p:nvPr>
        </p:nvSpPr>
        <p:spPr>
          <a:xfrm>
            <a:off x="6457950" y="3720104"/>
            <a:ext cx="2400300" cy="1097280"/>
          </a:xfrm>
        </p:spPr>
        <p:txBody>
          <a:bodyPr lIns="68568" rIns="68568" anchor="ctr">
            <a:normAutofit/>
          </a:bodyPr>
          <a:lstStyle>
            <a:lvl1pPr marL="0" indent="0">
              <a:lnSpc>
                <a:spcPct val="100000"/>
              </a:lnSpc>
              <a:spcBef>
                <a:spcPts val="0"/>
              </a:spcBef>
              <a:buNone/>
              <a:defRPr sz="1400">
                <a:solidFill>
                  <a:schemeClr val="tx1">
                    <a:lumMod val="90000"/>
                    <a:lumOff val="10000"/>
                  </a:schemeClr>
                </a:solidFill>
              </a:defRPr>
            </a:lvl1pPr>
            <a:lvl2pPr marL="342830" indent="0">
              <a:buNone/>
              <a:defRPr sz="1100"/>
            </a:lvl2pPr>
            <a:lvl3pPr marL="685664" indent="0">
              <a:buNone/>
              <a:defRPr sz="900"/>
            </a:lvl3pPr>
            <a:lvl4pPr marL="1028496" indent="0">
              <a:buNone/>
              <a:defRPr sz="800"/>
            </a:lvl4pPr>
            <a:lvl5pPr marL="1371328" indent="0">
              <a:buNone/>
              <a:defRPr sz="800"/>
            </a:lvl5pPr>
            <a:lvl6pPr marL="1714163" indent="0">
              <a:buNone/>
              <a:defRPr sz="800"/>
            </a:lvl6pPr>
            <a:lvl7pPr marL="2056991" indent="0">
              <a:buNone/>
              <a:defRPr sz="800"/>
            </a:lvl7pPr>
            <a:lvl8pPr marL="2399820" indent="0">
              <a:buNone/>
              <a:defRPr sz="800"/>
            </a:lvl8pPr>
            <a:lvl9pPr marL="2742650" indent="0">
              <a:buNone/>
              <a:defRPr sz="800"/>
            </a:lvl9pPr>
          </a:lstStyle>
          <a:p>
            <a:pPr lvl="0"/>
            <a:r>
              <a:rPr lang="en-US"/>
              <a:t>Click to edit Master text styles</a:t>
            </a:r>
          </a:p>
        </p:txBody>
      </p:sp>
      <p:sp>
        <p:nvSpPr>
          <p:cNvPr id="5" name="Date Placeholder 4"/>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C7616CA0-919D-4A49-9C8A-62FDFB3A5183}" type="datetimeFigureOut">
              <a:rPr lang="en-US" sz="1400" smtClean="0">
                <a:solidFill>
                  <a:prstClr val="black"/>
                </a:solidFill>
              </a:rPr>
              <a:pPr/>
              <a:t>2/26/2021</a:t>
            </a:fld>
            <a:endParaRPr lang="en-US" sz="1400"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dirty="0">
                <a:solidFill>
                  <a:prstClr val="black">
                    <a:lumMod val="90000"/>
                    <a:lumOff val="10000"/>
                  </a:prstClr>
                </a:solidFill>
              </a:rPr>
              <a:pPr/>
              <a:t>‹#›</a:t>
            </a:fld>
            <a:endParaRPr lang="en-US" dirty="0">
              <a:solidFill>
                <a:prstClr val="black">
                  <a:lumMod val="90000"/>
                  <a:lumOff val="10000"/>
                </a:prstClr>
              </a:solidFill>
            </a:endParaRPr>
          </a:p>
        </p:txBody>
      </p:sp>
      <p:cxnSp>
        <p:nvCxnSpPr>
          <p:cNvPr id="9" name="Straight Connector 8"/>
          <p:cNvCxnSpPr/>
          <p:nvPr/>
        </p:nvCxnSpPr>
        <p:spPr>
          <a:xfrm flipV="1">
            <a:off x="6457950" y="3939902"/>
            <a:ext cx="0" cy="685800"/>
          </a:xfrm>
          <a:prstGeom prst="line">
            <a:avLst/>
          </a:prstGeom>
          <a:ln w="19050">
            <a:solidFill>
              <a:srgbClr val="99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 Picture Column">
    <p:spTree>
      <p:nvGrpSpPr>
        <p:cNvPr id="1" name=""/>
        <p:cNvGrpSpPr/>
        <p:nvPr/>
      </p:nvGrpSpPr>
      <p:grpSpPr>
        <a:xfrm>
          <a:off x="0" y="0"/>
          <a:ext cx="0" cy="0"/>
          <a:chOff x="0" y="0"/>
          <a:chExt cx="0" cy="0"/>
        </a:xfrm>
      </p:grpSpPr>
      <p:sp>
        <p:nvSpPr>
          <p:cNvPr id="20" name="Picture Placeholder 2"/>
          <p:cNvSpPr>
            <a:spLocks noGrp="1" noChangeAspect="1"/>
          </p:cNvSpPr>
          <p:nvPr>
            <p:ph type="pic" idx="15"/>
          </p:nvPr>
        </p:nvSpPr>
        <p:spPr>
          <a:xfrm>
            <a:off x="742952" y="1466851"/>
            <a:ext cx="2638423" cy="136841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4" indent="0">
              <a:buNone/>
              <a:defRPr sz="1200"/>
            </a:lvl2pPr>
            <a:lvl3pPr marL="685766" indent="0">
              <a:buNone/>
              <a:defRPr sz="12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r>
              <a:rPr lang="en-US" dirty="0"/>
              <a:t>Click icon to add picture</a:t>
            </a:r>
          </a:p>
        </p:txBody>
      </p:sp>
      <p:sp>
        <p:nvSpPr>
          <p:cNvPr id="21" name="Text Placeholder 3"/>
          <p:cNvSpPr>
            <a:spLocks noGrp="1"/>
          </p:cNvSpPr>
          <p:nvPr>
            <p:ph type="body" sz="half" idx="18"/>
          </p:nvPr>
        </p:nvSpPr>
        <p:spPr>
          <a:xfrm>
            <a:off x="742951" y="2979046"/>
            <a:ext cx="2638423" cy="1459604"/>
          </a:xfrm>
        </p:spPr>
        <p:txBody>
          <a:bodyPr anchor="t">
            <a:normAutofit/>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Click to edit Master text styles</a:t>
            </a:r>
          </a:p>
        </p:txBody>
      </p:sp>
      <p:sp>
        <p:nvSpPr>
          <p:cNvPr id="23" name="Picture Placeholder 2"/>
          <p:cNvSpPr>
            <a:spLocks noGrp="1" noChangeAspect="1"/>
          </p:cNvSpPr>
          <p:nvPr>
            <p:ph type="pic" idx="21"/>
          </p:nvPr>
        </p:nvSpPr>
        <p:spPr>
          <a:xfrm>
            <a:off x="3552826" y="1466851"/>
            <a:ext cx="2619374" cy="136841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4" indent="0">
              <a:buNone/>
              <a:defRPr sz="1200"/>
            </a:lvl2pPr>
            <a:lvl3pPr marL="685766" indent="0">
              <a:buNone/>
              <a:defRPr sz="12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r>
              <a:rPr lang="en-US" dirty="0"/>
              <a:t>Click icon to add picture</a:t>
            </a:r>
          </a:p>
        </p:txBody>
      </p:sp>
      <p:sp>
        <p:nvSpPr>
          <p:cNvPr id="24" name="Text Placeholder 3"/>
          <p:cNvSpPr>
            <a:spLocks noGrp="1"/>
          </p:cNvSpPr>
          <p:nvPr>
            <p:ph type="body" sz="half" idx="19"/>
          </p:nvPr>
        </p:nvSpPr>
        <p:spPr>
          <a:xfrm>
            <a:off x="3552826" y="2979046"/>
            <a:ext cx="2619374" cy="1459604"/>
          </a:xfrm>
        </p:spPr>
        <p:txBody>
          <a:bodyPr anchor="t">
            <a:normAutofit/>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Click to edit Master text styles</a:t>
            </a:r>
          </a:p>
        </p:txBody>
      </p:sp>
      <p:sp>
        <p:nvSpPr>
          <p:cNvPr id="26" name="Picture Placeholder 2"/>
          <p:cNvSpPr>
            <a:spLocks noGrp="1" noChangeAspect="1"/>
          </p:cNvSpPr>
          <p:nvPr>
            <p:ph type="pic" idx="22"/>
          </p:nvPr>
        </p:nvSpPr>
        <p:spPr>
          <a:xfrm>
            <a:off x="6343651" y="1466852"/>
            <a:ext cx="2619374" cy="136988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84" indent="0">
              <a:buNone/>
              <a:defRPr sz="1200"/>
            </a:lvl2pPr>
            <a:lvl3pPr marL="685766" indent="0">
              <a:buNone/>
              <a:defRPr sz="12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r>
              <a:rPr lang="en-US" dirty="0"/>
              <a:t>Click icon to add picture</a:t>
            </a:r>
          </a:p>
        </p:txBody>
      </p:sp>
      <p:sp>
        <p:nvSpPr>
          <p:cNvPr id="27" name="Text Placeholder 3"/>
          <p:cNvSpPr>
            <a:spLocks noGrp="1"/>
          </p:cNvSpPr>
          <p:nvPr>
            <p:ph type="body" sz="half" idx="20"/>
          </p:nvPr>
        </p:nvSpPr>
        <p:spPr>
          <a:xfrm>
            <a:off x="6343651" y="2979046"/>
            <a:ext cx="2619374" cy="1459604"/>
          </a:xfrm>
        </p:spPr>
        <p:txBody>
          <a:bodyPr anchor="t">
            <a:normAutofit/>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Click to edit Master text styles</a:t>
            </a:r>
          </a:p>
        </p:txBody>
      </p:sp>
      <p:sp>
        <p:nvSpPr>
          <p:cNvPr id="4" name="Footer Placeholder 3"/>
          <p:cNvSpPr>
            <a:spLocks noGrp="1"/>
          </p:cNvSpPr>
          <p:nvPr>
            <p:ph type="ftr" sz="quarter" idx="11"/>
          </p:nvPr>
        </p:nvSpPr>
        <p:spPr/>
        <p:txBody>
          <a:bodyPr/>
          <a:lstStyle/>
          <a:p>
            <a:r>
              <a:rPr lang="en-US" dirty="0">
                <a:solidFill>
                  <a:prstClr val="black">
                    <a:lumMod val="90000"/>
                    <a:lumOff val="10000"/>
                  </a:prstClr>
                </a:solidFill>
              </a:rPr>
              <a:t>
              </a:t>
            </a: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6" name="Title Placeholder 16"/>
          <p:cNvSpPr>
            <a:spLocks noGrp="1"/>
          </p:cNvSpPr>
          <p:nvPr>
            <p:ph type="title"/>
          </p:nvPr>
        </p:nvSpPr>
        <p:spPr>
          <a:xfrm>
            <a:off x="1455370" y="549402"/>
            <a:ext cx="7574330" cy="685800"/>
          </a:xfrm>
          <a:prstGeom prst="rect">
            <a:avLst/>
          </a:prstGeom>
        </p:spPr>
        <p:txBody>
          <a:bodyPr vert="horz" lIns="68577" tIns="34289" rIns="68577" bIns="34289" rtlCol="0" anchor="ctr">
            <a:normAutofit/>
          </a:bodyPr>
          <a:lstStyle/>
          <a:p>
            <a:r>
              <a:rPr lang="en-US" dirty="0"/>
              <a:t>Click to edit Master title style</a:t>
            </a:r>
            <a:endParaRPr lang="el-GR" dirty="0"/>
          </a:p>
        </p:txBody>
      </p:sp>
    </p:spTree>
    <p:extLst>
      <p:ext uri="{BB962C8B-B14F-4D97-AF65-F5344CB8AC3E}">
        <p14:creationId xmlns:p14="http://schemas.microsoft.com/office/powerpoint/2010/main" val="423264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96DFF08F-DC6B-4601-B491-B0F83F6DD2DA}" type="datetimeFigureOut">
              <a:rPr lang="en-US" sz="1400" smtClean="0">
                <a:solidFill>
                  <a:prstClr val="black"/>
                </a:solidFill>
              </a:rPr>
              <a:pPr/>
              <a:t>2/26/2021</a:t>
            </a:fld>
            <a:endParaRPr lang="en-US" sz="1400"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8" name="Text Placeholder 7"/>
          <p:cNvSpPr>
            <a:spLocks noGrp="1"/>
          </p:cNvSpPr>
          <p:nvPr>
            <p:ph type="body" sz="quarter" idx="13"/>
          </p:nvPr>
        </p:nvSpPr>
        <p:spPr>
          <a:xfrm>
            <a:off x="5048252" y="1764642"/>
            <a:ext cx="3914775" cy="2857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10" name="Picture Placeholder 9"/>
          <p:cNvSpPr>
            <a:spLocks noGrp="1"/>
          </p:cNvSpPr>
          <p:nvPr>
            <p:ph type="pic" sz="quarter" idx="14"/>
          </p:nvPr>
        </p:nvSpPr>
        <p:spPr>
          <a:xfrm>
            <a:off x="768098" y="1764642"/>
            <a:ext cx="4162425" cy="2857500"/>
          </a:xfrm>
        </p:spPr>
        <p:txBody>
          <a:bodyPr/>
          <a:lstStyle/>
          <a:p>
            <a:endParaRPr lang="el-GR" dirty="0"/>
          </a:p>
        </p:txBody>
      </p:sp>
      <p:sp>
        <p:nvSpPr>
          <p:cNvPr id="17" name="Title Placeholder 16"/>
          <p:cNvSpPr>
            <a:spLocks noGrp="1"/>
          </p:cNvSpPr>
          <p:nvPr>
            <p:ph type="title"/>
          </p:nvPr>
        </p:nvSpPr>
        <p:spPr>
          <a:xfrm>
            <a:off x="1388695" y="516736"/>
            <a:ext cx="7574330"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098" y="1714500"/>
            <a:ext cx="4061079" cy="3017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26885" y="1714500"/>
            <a:ext cx="4026623"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96DFF08F-DC6B-4601-B491-B0F83F6DD2DA}" type="datetimeFigureOut">
              <a:rPr lang="en-US" sz="1400" smtClean="0">
                <a:solidFill>
                  <a:prstClr val="black"/>
                </a:solidFill>
              </a:rPr>
              <a:pPr/>
              <a:t>2/26/2021</a:t>
            </a:fld>
            <a:endParaRPr lang="en-US" sz="1400"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0" name="Title Placeholder 16"/>
          <p:cNvSpPr>
            <a:spLocks noGrp="1"/>
          </p:cNvSpPr>
          <p:nvPr>
            <p:ph type="title"/>
          </p:nvPr>
        </p:nvSpPr>
        <p:spPr>
          <a:xfrm>
            <a:off x="1379170" y="535786"/>
            <a:ext cx="7574330"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8098" y="3017903"/>
            <a:ext cx="3565779" cy="1714119"/>
          </a:xfrm>
        </p:spPr>
        <p:txBody>
          <a:bodyPr lIns="34289" rIns="34289"/>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5231677" y="438914"/>
            <a:ext cx="3731348" cy="1647975"/>
          </a:xfrm>
        </p:spPr>
        <p:txBody>
          <a:bodyPr lIns="34289" rIns="34289"/>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3311279" y="4882896"/>
            <a:ext cx="1615607" cy="205740"/>
          </a:xfrm>
          <a:prstGeom prst="rect">
            <a:avLst/>
          </a:prstGeom>
        </p:spPr>
        <p:txBody>
          <a:bodyPr lIns="68568" tIns="34289" rIns="68568" bIns="34289"/>
          <a:lstStyle>
            <a:lvl1pPr defTabSz="342830">
              <a:defRPr/>
            </a:lvl1pPr>
          </a:lstStyle>
          <a:p>
            <a:fld id="{96DFF08F-DC6B-4601-B491-B0F83F6DD2DA}" type="datetimeFigureOut">
              <a:rPr lang="en-US" sz="1400" smtClean="0">
                <a:solidFill>
                  <a:prstClr val="black"/>
                </a:solidFill>
              </a:rPr>
              <a:pPr/>
              <a:t>2/26/2021</a:t>
            </a:fld>
            <a:endParaRPr lang="en-US" sz="1400"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1" name="Text Placeholder 10"/>
          <p:cNvSpPr>
            <a:spLocks noGrp="1"/>
          </p:cNvSpPr>
          <p:nvPr>
            <p:ph type="body" sz="quarter" idx="13"/>
          </p:nvPr>
        </p:nvSpPr>
        <p:spPr>
          <a:xfrm>
            <a:off x="5231680" y="2207897"/>
            <a:ext cx="3731420" cy="25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13" name="Text Placeholder 12"/>
          <p:cNvSpPr>
            <a:spLocks noGrp="1"/>
          </p:cNvSpPr>
          <p:nvPr>
            <p:ph type="body" sz="quarter" idx="14"/>
          </p:nvPr>
        </p:nvSpPr>
        <p:spPr>
          <a:xfrm>
            <a:off x="768097" y="1666877"/>
            <a:ext cx="3565922" cy="124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16" name="Title Placeholder 16"/>
          <p:cNvSpPr>
            <a:spLocks noGrp="1"/>
          </p:cNvSpPr>
          <p:nvPr>
            <p:ph type="title"/>
          </p:nvPr>
        </p:nvSpPr>
        <p:spPr>
          <a:xfrm>
            <a:off x="1369645" y="646085"/>
            <a:ext cx="3669080"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6293" y="1182838"/>
            <a:ext cx="8135661" cy="3017520"/>
          </a:xfrm>
          <a:prstGeom prst="rect">
            <a:avLst/>
          </a:prstGeom>
        </p:spPr>
        <p:txBody>
          <a:bodyPr vert="horz" lIns="34289" tIns="34289" rIns="34289"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632208" y="4882896"/>
            <a:ext cx="4359275" cy="175872"/>
          </a:xfrm>
          <a:prstGeom prst="rect">
            <a:avLst/>
          </a:prstGeom>
        </p:spPr>
        <p:txBody>
          <a:bodyPr vert="horz" lIns="68568" tIns="34289" rIns="68568" bIns="34289" rtlCol="0" anchor="ctr"/>
          <a:lstStyle>
            <a:lvl1pPr algn="r" defTabSz="342830">
              <a:defRPr sz="800" cap="all" baseline="0">
                <a:solidFill>
                  <a:schemeClr val="tx1">
                    <a:lumMod val="90000"/>
                    <a:lumOff val="10000"/>
                  </a:schemeClr>
                </a:solidFill>
                <a:latin typeface="+mj-lt"/>
              </a:defRPr>
            </a:lvl1pPr>
          </a:lstStyle>
          <a:p>
            <a:endParaRPr lang="en-US" dirty="0">
              <a:solidFill>
                <a:prstClr val="black">
                  <a:lumMod val="90000"/>
                  <a:lumOff val="10000"/>
                </a:prstClr>
              </a:solidFill>
            </a:endParaRPr>
          </a:p>
        </p:txBody>
      </p:sp>
      <p:sp>
        <p:nvSpPr>
          <p:cNvPr id="6" name="Slide Number Placeholder 5"/>
          <p:cNvSpPr>
            <a:spLocks noGrp="1"/>
          </p:cNvSpPr>
          <p:nvPr>
            <p:ph type="sldNum" sz="quarter" idx="4"/>
          </p:nvPr>
        </p:nvSpPr>
        <p:spPr>
          <a:xfrm>
            <a:off x="844297" y="4853028"/>
            <a:ext cx="730250" cy="205740"/>
          </a:xfrm>
          <a:prstGeom prst="rect">
            <a:avLst/>
          </a:prstGeom>
        </p:spPr>
        <p:txBody>
          <a:bodyPr vert="horz" lIns="68568" tIns="34289" rIns="68568" bIns="34289" rtlCol="0" anchor="ctr"/>
          <a:lstStyle>
            <a:lvl1pPr algn="l" defTabSz="342830">
              <a:defRPr sz="800">
                <a:solidFill>
                  <a:schemeClr val="tx1">
                    <a:lumMod val="90000"/>
                    <a:lumOff val="10000"/>
                  </a:schemeClr>
                </a:solidFill>
                <a:latin typeface="+mj-lt"/>
              </a:defRPr>
            </a:lvl1pPr>
          </a:lstStyle>
          <a:p>
            <a:fld id="{4FAB73BC-B049-4115-A692-8D63A059BFB8}" type="slidenum">
              <a:rPr lang="en-US" smtClean="0">
                <a:solidFill>
                  <a:prstClr val="black">
                    <a:lumMod val="90000"/>
                    <a:lumOff val="10000"/>
                  </a:prstClr>
                </a:solidFill>
              </a:rPr>
              <a:pPr/>
              <a:t>‹#›</a:t>
            </a:fld>
            <a:endParaRPr lang="en-US" dirty="0">
              <a:solidFill>
                <a:prstClr val="black">
                  <a:lumMod val="90000"/>
                  <a:lumOff val="10000"/>
                </a:prstClr>
              </a:solidFill>
            </a:endParaRPr>
          </a:p>
        </p:txBody>
      </p:sp>
      <p:sp>
        <p:nvSpPr>
          <p:cNvPr id="17" name="Title Placeholder 16"/>
          <p:cNvSpPr>
            <a:spLocks noGrp="1"/>
          </p:cNvSpPr>
          <p:nvPr>
            <p:ph type="title"/>
          </p:nvPr>
        </p:nvSpPr>
        <p:spPr>
          <a:xfrm>
            <a:off x="1390158" y="155769"/>
            <a:ext cx="7574330" cy="685800"/>
          </a:xfrm>
          <a:prstGeom prst="rect">
            <a:avLst/>
          </a:prstGeom>
        </p:spPr>
        <p:txBody>
          <a:bodyPr vert="horz" lIns="68568" tIns="34289" rIns="68568" bIns="34289" rtlCol="0" anchor="ctr">
            <a:normAutofit/>
          </a:bodyPr>
          <a:lstStyle/>
          <a:p>
            <a:r>
              <a:rPr lang="en-US" dirty="0"/>
              <a:t>Click to edit Master title style</a:t>
            </a:r>
            <a:endParaRPr lang="el-GR" dirty="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61" r:id="rId7"/>
    <p:sldLayoutId id="2147483662" r:id="rId8"/>
    <p:sldLayoutId id="2147483663" r:id="rId9"/>
    <p:sldLayoutId id="2147483664" r:id="rId10"/>
    <p:sldLayoutId id="2147483666" r:id="rId11"/>
    <p:sldLayoutId id="2147483675" r:id="rId12"/>
    <p:sldLayoutId id="2147483676" r:id="rId13"/>
    <p:sldLayoutId id="2147483677" r:id="rId14"/>
    <p:sldLayoutId id="2147483678" r:id="rId15"/>
    <p:sldLayoutId id="2147483679" r:id="rId16"/>
    <p:sldLayoutId id="2147483698" r:id="rId17"/>
    <p:sldLayoutId id="2147483712" r:id="rId18"/>
    <p:sldLayoutId id="2147483713" r:id="rId19"/>
  </p:sldLayoutIdLst>
  <p:txStyles>
    <p:titleStyle>
      <a:lvl1pPr algn="l" defTabSz="685664" rtl="0" eaLnBrk="1" latinLnBrk="0" hangingPunct="1">
        <a:lnSpc>
          <a:spcPct val="80000"/>
        </a:lnSpc>
        <a:spcBef>
          <a:spcPct val="0"/>
        </a:spcBef>
        <a:buNone/>
        <a:defRPr sz="2400" kern="1200" cap="none" spc="75" baseline="0">
          <a:solidFill>
            <a:schemeClr val="tx1">
              <a:lumMod val="90000"/>
              <a:lumOff val="10000"/>
            </a:schemeClr>
          </a:solidFill>
          <a:latin typeface="Corbel" panose="020B0503020204020204" pitchFamily="34" charset="0"/>
          <a:ea typeface="+mj-ea"/>
          <a:cs typeface="+mj-cs"/>
        </a:defRPr>
      </a:lvl1pPr>
    </p:titleStyle>
    <p:bodyStyle>
      <a:lvl1pPr marL="68568" indent="-68568" algn="l" defTabSz="685664" rtl="0" eaLnBrk="1" latinLnBrk="0" hangingPunct="1">
        <a:lnSpc>
          <a:spcPct val="90000"/>
        </a:lnSpc>
        <a:spcBef>
          <a:spcPts val="900"/>
        </a:spcBef>
        <a:spcAft>
          <a:spcPts val="150"/>
        </a:spcAft>
        <a:buClr>
          <a:schemeClr val="accent2"/>
        </a:buClr>
        <a:buSzPct val="100000"/>
        <a:buFont typeface="Tw Cen MT" panose="020B0602020104020603" pitchFamily="34" charset="0"/>
        <a:buChar char=" "/>
        <a:defRPr sz="1700" kern="1200">
          <a:solidFill>
            <a:schemeClr val="tx2">
              <a:lumMod val="75000"/>
            </a:schemeClr>
          </a:solidFill>
          <a:latin typeface="Corbel" panose="020B0503020204020204" pitchFamily="34" charset="0"/>
          <a:ea typeface="+mn-ea"/>
          <a:cs typeface="+mn-cs"/>
        </a:defRPr>
      </a:lvl1pPr>
      <a:lvl2pPr marL="198842" indent="-102848" algn="l" defTabSz="685664" rtl="0" eaLnBrk="1" latinLnBrk="0" hangingPunct="1">
        <a:lnSpc>
          <a:spcPct val="90000"/>
        </a:lnSpc>
        <a:spcBef>
          <a:spcPts val="150"/>
        </a:spcBef>
        <a:spcAft>
          <a:spcPts val="300"/>
        </a:spcAft>
        <a:buClr>
          <a:schemeClr val="accent2"/>
        </a:buClr>
        <a:buFont typeface="Wingdings 3" pitchFamily="18" charset="2"/>
        <a:buChar char=""/>
        <a:defRPr sz="1400" kern="1200">
          <a:solidFill>
            <a:schemeClr val="tx2">
              <a:lumMod val="75000"/>
            </a:schemeClr>
          </a:solidFill>
          <a:latin typeface="Corbel" panose="020B0503020204020204" pitchFamily="34" charset="0"/>
          <a:ea typeface="+mn-ea"/>
          <a:cs typeface="+mn-cs"/>
        </a:defRPr>
      </a:lvl2pPr>
      <a:lvl3pPr marL="335972"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2">
              <a:lumMod val="75000"/>
            </a:schemeClr>
          </a:solidFill>
          <a:latin typeface="Corbel" panose="020B0503020204020204" pitchFamily="34" charset="0"/>
          <a:ea typeface="+mn-ea"/>
          <a:cs typeface="+mn-cs"/>
        </a:defRPr>
      </a:lvl3pPr>
      <a:lvl4pPr marL="445682"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2">
              <a:lumMod val="75000"/>
            </a:schemeClr>
          </a:solidFill>
          <a:latin typeface="Corbel" panose="020B0503020204020204" pitchFamily="34" charset="0"/>
          <a:ea typeface="+mn-ea"/>
          <a:cs typeface="+mn-cs"/>
        </a:defRPr>
      </a:lvl4pPr>
      <a:lvl5pPr marL="582812"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2">
              <a:lumMod val="75000"/>
            </a:schemeClr>
          </a:solidFill>
          <a:latin typeface="Corbel" panose="020B0503020204020204" pitchFamily="34" charset="0"/>
          <a:ea typeface="+mn-ea"/>
          <a:cs typeface="+mn-cs"/>
        </a:defRPr>
      </a:lvl5pPr>
      <a:lvl6pPr marL="685664"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1"/>
          </a:solidFill>
          <a:latin typeface="+mn-lt"/>
          <a:ea typeface="+mn-ea"/>
          <a:cs typeface="+mn-cs"/>
        </a:defRPr>
      </a:lvl6pPr>
      <a:lvl7pPr marL="795368"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1"/>
          </a:solidFill>
          <a:latin typeface="+mn-lt"/>
          <a:ea typeface="+mn-ea"/>
          <a:cs typeface="+mn-cs"/>
        </a:defRPr>
      </a:lvl7pPr>
      <a:lvl8pPr marL="911934"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1"/>
          </a:solidFill>
          <a:latin typeface="+mn-lt"/>
          <a:ea typeface="+mn-ea"/>
          <a:cs typeface="+mn-cs"/>
        </a:defRPr>
      </a:lvl8pPr>
      <a:lvl9pPr marL="1021639"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1"/>
          </a:solidFill>
          <a:latin typeface="+mn-lt"/>
          <a:ea typeface="+mn-ea"/>
          <a:cs typeface="+mn-cs"/>
        </a:defRPr>
      </a:lvl9pPr>
    </p:bodyStyle>
    <p:otherStyle>
      <a:defPPr>
        <a:defRPr lang="en-US"/>
      </a:defPPr>
      <a:lvl1pPr marL="0" algn="l" defTabSz="685664" rtl="0" eaLnBrk="1" latinLnBrk="0" hangingPunct="1">
        <a:defRPr sz="1400" kern="1200">
          <a:solidFill>
            <a:schemeClr val="tx1"/>
          </a:solidFill>
          <a:latin typeface="+mn-lt"/>
          <a:ea typeface="+mn-ea"/>
          <a:cs typeface="+mn-cs"/>
        </a:defRPr>
      </a:lvl1pPr>
      <a:lvl2pPr marL="342830" algn="l" defTabSz="685664" rtl="0" eaLnBrk="1" latinLnBrk="0" hangingPunct="1">
        <a:defRPr sz="1400" kern="1200">
          <a:solidFill>
            <a:schemeClr val="tx1"/>
          </a:solidFill>
          <a:latin typeface="+mn-lt"/>
          <a:ea typeface="+mn-ea"/>
          <a:cs typeface="+mn-cs"/>
        </a:defRPr>
      </a:lvl2pPr>
      <a:lvl3pPr marL="685664" algn="l" defTabSz="685664" rtl="0" eaLnBrk="1" latinLnBrk="0" hangingPunct="1">
        <a:defRPr sz="1400" kern="1200">
          <a:solidFill>
            <a:schemeClr val="tx1"/>
          </a:solidFill>
          <a:latin typeface="+mn-lt"/>
          <a:ea typeface="+mn-ea"/>
          <a:cs typeface="+mn-cs"/>
        </a:defRPr>
      </a:lvl3pPr>
      <a:lvl4pPr marL="1028496" algn="l" defTabSz="685664" rtl="0" eaLnBrk="1" latinLnBrk="0" hangingPunct="1">
        <a:defRPr sz="1400" kern="1200">
          <a:solidFill>
            <a:schemeClr val="tx1"/>
          </a:solidFill>
          <a:latin typeface="+mn-lt"/>
          <a:ea typeface="+mn-ea"/>
          <a:cs typeface="+mn-cs"/>
        </a:defRPr>
      </a:lvl4pPr>
      <a:lvl5pPr marL="1371328" algn="l" defTabSz="685664" rtl="0" eaLnBrk="1" latinLnBrk="0" hangingPunct="1">
        <a:defRPr sz="1400" kern="1200">
          <a:solidFill>
            <a:schemeClr val="tx1"/>
          </a:solidFill>
          <a:latin typeface="+mn-lt"/>
          <a:ea typeface="+mn-ea"/>
          <a:cs typeface="+mn-cs"/>
        </a:defRPr>
      </a:lvl5pPr>
      <a:lvl6pPr marL="1714163" algn="l" defTabSz="685664" rtl="0" eaLnBrk="1" latinLnBrk="0" hangingPunct="1">
        <a:defRPr sz="1400" kern="1200">
          <a:solidFill>
            <a:schemeClr val="tx1"/>
          </a:solidFill>
          <a:latin typeface="+mn-lt"/>
          <a:ea typeface="+mn-ea"/>
          <a:cs typeface="+mn-cs"/>
        </a:defRPr>
      </a:lvl6pPr>
      <a:lvl7pPr marL="2056991" algn="l" defTabSz="685664" rtl="0" eaLnBrk="1" latinLnBrk="0" hangingPunct="1">
        <a:defRPr sz="1400" kern="1200">
          <a:solidFill>
            <a:schemeClr val="tx1"/>
          </a:solidFill>
          <a:latin typeface="+mn-lt"/>
          <a:ea typeface="+mn-ea"/>
          <a:cs typeface="+mn-cs"/>
        </a:defRPr>
      </a:lvl7pPr>
      <a:lvl8pPr marL="2399820" algn="l" defTabSz="685664" rtl="0" eaLnBrk="1" latinLnBrk="0" hangingPunct="1">
        <a:defRPr sz="1400" kern="1200">
          <a:solidFill>
            <a:schemeClr val="tx1"/>
          </a:solidFill>
          <a:latin typeface="+mn-lt"/>
          <a:ea typeface="+mn-ea"/>
          <a:cs typeface="+mn-cs"/>
        </a:defRPr>
      </a:lvl8pPr>
      <a:lvl9pPr marL="2742650" algn="l" defTabSz="68566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E31210-95BC-412B-A5E4-B5A21DDAFE7C}" type="datetimeFigureOut">
              <a:rPr lang="el-GR" smtClean="0"/>
              <a:pPr/>
              <a:t>26/2/2021</a:t>
            </a:fld>
            <a:endParaRPr lang="el-G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7D675B-E082-40B6-9ADB-819090793CD8}" type="slidenum">
              <a:rPr lang="el-GR" smtClean="0"/>
              <a:pPr/>
              <a:t>‹#›</a:t>
            </a:fld>
            <a:endParaRPr lang="el-GR"/>
          </a:p>
        </p:txBody>
      </p:sp>
    </p:spTree>
    <p:extLst>
      <p:ext uri="{BB962C8B-B14F-4D97-AF65-F5344CB8AC3E}">
        <p14:creationId xmlns:p14="http://schemas.microsoft.com/office/powerpoint/2010/main" val="37473307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l-GR"/>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image" Target="../media/image23.jpeg"/><Relationship Id="rId1" Type="http://schemas.openxmlformats.org/officeDocument/2006/relationships/slideLayout" Target="../slideLayouts/slideLayout17.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microsoft.com/office/2007/relationships/hdphoto" Target="../media/hdphoto1.wdp"/><Relationship Id="rId4" Type="http://schemas.openxmlformats.org/officeDocument/2006/relationships/image" Target="../media/image25.jpe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9.jpe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2.jpeg"/><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49.jpe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gi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8F18EA-054C-4E6F-83B0-1C20707A4491}"/>
              </a:ext>
            </a:extLst>
          </p:cNvPr>
          <p:cNvPicPr>
            <a:picLocks noChangeAspect="1"/>
          </p:cNvPicPr>
          <p:nvPr/>
        </p:nvPicPr>
        <p:blipFill>
          <a:blip r:embed="rId2"/>
          <a:stretch>
            <a:fillRect/>
          </a:stretch>
        </p:blipFill>
        <p:spPr>
          <a:xfrm>
            <a:off x="0" y="-10006"/>
            <a:ext cx="3541708" cy="2379634"/>
          </a:xfrm>
          <a:prstGeom prst="rect">
            <a:avLst/>
          </a:prstGeom>
        </p:spPr>
      </p:pic>
      <p:pic>
        <p:nvPicPr>
          <p:cNvPr id="11" name="Picture 10">
            <a:extLst>
              <a:ext uri="{FF2B5EF4-FFF2-40B4-BE49-F238E27FC236}">
                <a16:creationId xmlns:a16="http://schemas.microsoft.com/office/drawing/2014/main" id="{8C1722A7-67B1-4FF0-B8E0-33D1443F8BD7}"/>
              </a:ext>
            </a:extLst>
          </p:cNvPr>
          <p:cNvPicPr>
            <a:picLocks noChangeAspect="1"/>
          </p:cNvPicPr>
          <p:nvPr/>
        </p:nvPicPr>
        <p:blipFill>
          <a:blip r:embed="rId3"/>
          <a:stretch>
            <a:fillRect/>
          </a:stretch>
        </p:blipFill>
        <p:spPr>
          <a:xfrm>
            <a:off x="2991871" y="-10006"/>
            <a:ext cx="3059832" cy="4225563"/>
          </a:xfrm>
          <a:prstGeom prst="rect">
            <a:avLst/>
          </a:prstGeom>
        </p:spPr>
      </p:pic>
      <p:pic>
        <p:nvPicPr>
          <p:cNvPr id="8" name="Picture Placeholder 4">
            <a:extLst>
              <a:ext uri="{FF2B5EF4-FFF2-40B4-BE49-F238E27FC236}">
                <a16:creationId xmlns:a16="http://schemas.microsoft.com/office/drawing/2014/main" id="{9E468126-BF4D-4E25-8E22-5EC549788BAE}"/>
              </a:ext>
            </a:extLst>
          </p:cNvPr>
          <p:cNvPicPr>
            <a:picLocks noChangeAspect="1"/>
          </p:cNvPicPr>
          <p:nvPr/>
        </p:nvPicPr>
        <p:blipFill rotWithShape="1">
          <a:blip r:embed="rId4">
            <a:extLst>
              <a:ext uri="{28A0092B-C50C-407E-A947-70E740481C1C}">
                <a14:useLocalDpi xmlns:a14="http://schemas.microsoft.com/office/drawing/2010/main" val="0"/>
              </a:ext>
            </a:extLst>
          </a:blip>
          <a:srcRect l="51487" t="2466" b="2466"/>
          <a:stretch/>
        </p:blipFill>
        <p:spPr>
          <a:xfrm>
            <a:off x="6044988" y="2641410"/>
            <a:ext cx="3099011" cy="2493611"/>
          </a:xfrm>
          <a:prstGeom prst="rect">
            <a:avLst/>
          </a:prstGeom>
        </p:spPr>
      </p:pic>
      <p:pic>
        <p:nvPicPr>
          <p:cNvPr id="3" name="Picture 2">
            <a:extLst>
              <a:ext uri="{FF2B5EF4-FFF2-40B4-BE49-F238E27FC236}">
                <a16:creationId xmlns:a16="http://schemas.microsoft.com/office/drawing/2014/main" id="{409E5312-ACB8-45D4-B71E-0D41F3AB6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353" y="20203"/>
            <a:ext cx="2520280" cy="2614204"/>
          </a:xfrm>
          <a:prstGeom prst="rect">
            <a:avLst/>
          </a:prstGeom>
        </p:spPr>
      </p:pic>
      <p:pic>
        <p:nvPicPr>
          <p:cNvPr id="17" name="Picture 16">
            <a:extLst>
              <a:ext uri="{FF2B5EF4-FFF2-40B4-BE49-F238E27FC236}">
                <a16:creationId xmlns:a16="http://schemas.microsoft.com/office/drawing/2014/main" id="{81DB5659-9C19-4565-864C-C706A29ED91E}"/>
              </a:ext>
            </a:extLst>
          </p:cNvPr>
          <p:cNvPicPr>
            <a:picLocks noChangeAspect="1"/>
          </p:cNvPicPr>
          <p:nvPr/>
        </p:nvPicPr>
        <p:blipFill rotWithShape="1">
          <a:blip r:embed="rId6"/>
          <a:srcRect l="29478"/>
          <a:stretch/>
        </p:blipFill>
        <p:spPr>
          <a:xfrm>
            <a:off x="18227" y="2361149"/>
            <a:ext cx="2966930" cy="2773872"/>
          </a:xfrm>
          <a:prstGeom prst="rect">
            <a:avLst/>
          </a:prstGeom>
        </p:spPr>
      </p:pic>
      <p:sp>
        <p:nvSpPr>
          <p:cNvPr id="12" name="Title 1">
            <a:extLst>
              <a:ext uri="{FF2B5EF4-FFF2-40B4-BE49-F238E27FC236}">
                <a16:creationId xmlns:a16="http://schemas.microsoft.com/office/drawing/2014/main" id="{6964B0E7-FF44-4378-A32F-A2534CE49033}"/>
              </a:ext>
            </a:extLst>
          </p:cNvPr>
          <p:cNvSpPr>
            <a:spLocks noGrp="1"/>
          </p:cNvSpPr>
          <p:nvPr>
            <p:ph type="title"/>
          </p:nvPr>
        </p:nvSpPr>
        <p:spPr>
          <a:xfrm>
            <a:off x="2985157" y="4046220"/>
            <a:ext cx="3472408" cy="1097280"/>
          </a:xfrm>
          <a:solidFill>
            <a:schemeClr val="bg1"/>
          </a:solidFill>
        </p:spPr>
        <p:txBody>
          <a:bodyPr anchor="t" anchorCtr="0">
            <a:noAutofit/>
          </a:bodyPr>
          <a:lstStyle/>
          <a:p>
            <a:pPr lvl="0" algn="r">
              <a:lnSpc>
                <a:spcPct val="100000"/>
              </a:lnSpc>
            </a:pPr>
            <a:r>
              <a:rPr lang="en-US" sz="3200" b="1" dirty="0">
                <a:solidFill>
                  <a:srgbClr val="434343"/>
                </a:solidFill>
                <a:latin typeface="Berlin Sans FB Demi" panose="020E0802020502020306" pitchFamily="34" charset="0"/>
              </a:rPr>
              <a:t>INTER</a:t>
            </a:r>
            <a:r>
              <a:rPr lang="en-US" sz="3200" b="1" dirty="0">
                <a:solidFill>
                  <a:srgbClr val="840412"/>
                </a:solidFill>
                <a:latin typeface="Agency FB" panose="020B0503020202020204" pitchFamily="34" charset="0"/>
              </a:rPr>
              <a:t>digit</a:t>
            </a:r>
            <a:r>
              <a:rPr lang="en-US" sz="3200" b="1" dirty="0">
                <a:solidFill>
                  <a:srgbClr val="434343"/>
                </a:solidFill>
                <a:latin typeface="Berlin Sans FB Demi" panose="020E0802020502020306" pitchFamily="34" charset="0"/>
              </a:rPr>
              <a:t>ACTION</a:t>
            </a:r>
            <a:br>
              <a:rPr lang="el-GR" sz="2400" dirty="0"/>
            </a:br>
            <a:r>
              <a:rPr lang="en-US" sz="1600" b="1" i="1" dirty="0">
                <a:solidFill>
                  <a:srgbClr val="840412"/>
                </a:solidFill>
              </a:rPr>
              <a:t>harvesting experiential insights</a:t>
            </a:r>
            <a:endParaRPr lang="el-GR" sz="1600" b="1" i="1" dirty="0">
              <a:solidFill>
                <a:srgbClr val="840412"/>
              </a:solidFill>
            </a:endParaRPr>
          </a:p>
        </p:txBody>
      </p:sp>
      <p:pic>
        <p:nvPicPr>
          <p:cNvPr id="4" name="Picture 3">
            <a:extLst>
              <a:ext uri="{FF2B5EF4-FFF2-40B4-BE49-F238E27FC236}">
                <a16:creationId xmlns:a16="http://schemas.microsoft.com/office/drawing/2014/main" id="{87CE0F3D-C0B2-4C88-B421-597CB46F0EA9}"/>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131840" y="40635"/>
            <a:ext cx="1781470" cy="576064"/>
          </a:xfrm>
          <a:prstGeom prst="rect">
            <a:avLst/>
          </a:prstGeom>
        </p:spPr>
      </p:pic>
    </p:spTree>
    <p:extLst>
      <p:ext uri="{BB962C8B-B14F-4D97-AF65-F5344CB8AC3E}">
        <p14:creationId xmlns:p14="http://schemas.microsoft.com/office/powerpoint/2010/main" val="4080507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637E9-159D-48A1-ACE7-10830E1EA3D9}"/>
              </a:ext>
            </a:extLst>
          </p:cNvPr>
          <p:cNvPicPr>
            <a:picLocks noChangeAspect="1"/>
          </p:cNvPicPr>
          <p:nvPr/>
        </p:nvPicPr>
        <p:blipFill>
          <a:blip r:embed="rId2"/>
          <a:stretch>
            <a:fillRect/>
          </a:stretch>
        </p:blipFill>
        <p:spPr>
          <a:xfrm>
            <a:off x="0" y="685895"/>
            <a:ext cx="9144000" cy="4022640"/>
          </a:xfrm>
          <a:prstGeom prst="rect">
            <a:avLst/>
          </a:prstGeom>
        </p:spPr>
      </p:pic>
      <p:sp>
        <p:nvSpPr>
          <p:cNvPr id="5" name="Speech Bubble: Rectangle with Corners Rounded 4">
            <a:extLst>
              <a:ext uri="{FF2B5EF4-FFF2-40B4-BE49-F238E27FC236}">
                <a16:creationId xmlns:a16="http://schemas.microsoft.com/office/drawing/2014/main" id="{75082F70-156F-4E29-AF6A-161F32E19B3F}"/>
              </a:ext>
            </a:extLst>
          </p:cNvPr>
          <p:cNvSpPr/>
          <p:nvPr/>
        </p:nvSpPr>
        <p:spPr>
          <a:xfrm>
            <a:off x="1619672" y="674747"/>
            <a:ext cx="3096344" cy="1093767"/>
          </a:xfrm>
          <a:prstGeom prst="wedgeRoundRectCallout">
            <a:avLst>
              <a:gd name="adj1" fmla="val 60190"/>
              <a:gd name="adj2" fmla="val 1865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haroni" panose="02010803020104030203" pitchFamily="2" charset="-79"/>
                <a:cs typeface="Aharoni" panose="02010803020104030203" pitchFamily="2" charset="-79"/>
              </a:rPr>
              <a:t>Projective techniques </a:t>
            </a:r>
            <a:r>
              <a:rPr lang="en-US" dirty="0">
                <a:latin typeface="Corbel Light" panose="020B0303020204020204" pitchFamily="34" charset="0"/>
              </a:rPr>
              <a:t> toward understanding brand DNA via creative activities</a:t>
            </a:r>
          </a:p>
        </p:txBody>
      </p:sp>
    </p:spTree>
    <p:extLst>
      <p:ext uri="{BB962C8B-B14F-4D97-AF65-F5344CB8AC3E}">
        <p14:creationId xmlns:p14="http://schemas.microsoft.com/office/powerpoint/2010/main" val="2343344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3A3514C-2295-44B4-8A7A-6C96D605278F}"/>
              </a:ext>
            </a:extLst>
          </p:cNvPr>
          <p:cNvSpPr/>
          <p:nvPr/>
        </p:nvSpPr>
        <p:spPr>
          <a:xfrm>
            <a:off x="14990" y="627535"/>
            <a:ext cx="8974701" cy="4514092"/>
          </a:xfrm>
          <a:custGeom>
            <a:avLst/>
            <a:gdLst>
              <a:gd name="connsiteX0" fmla="*/ 0 w 8974701"/>
              <a:gd name="connsiteY0" fmla="*/ 4302177 h 4302177"/>
              <a:gd name="connsiteX1" fmla="*/ 2855626 w 8974701"/>
              <a:gd name="connsiteY1" fmla="*/ 2510853 h 4302177"/>
              <a:gd name="connsiteX2" fmla="*/ 4407108 w 8974701"/>
              <a:gd name="connsiteY2" fmla="*/ 2953062 h 4302177"/>
              <a:gd name="connsiteX3" fmla="*/ 5576341 w 8974701"/>
              <a:gd name="connsiteY3" fmla="*/ 929390 h 4302177"/>
              <a:gd name="connsiteX4" fmla="*/ 8701790 w 8974701"/>
              <a:gd name="connsiteY4" fmla="*/ 1011836 h 4302177"/>
              <a:gd name="connsiteX5" fmla="*/ 8814217 w 8974701"/>
              <a:gd name="connsiteY5" fmla="*/ 0 h 4302177"/>
              <a:gd name="connsiteX6" fmla="*/ 8814217 w 8974701"/>
              <a:gd name="connsiteY6" fmla="*/ 0 h 430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4701" h="4302177">
                <a:moveTo>
                  <a:pt x="0" y="4302177"/>
                </a:moveTo>
                <a:cubicBezTo>
                  <a:pt x="1060554" y="3518941"/>
                  <a:pt x="2121108" y="2735705"/>
                  <a:pt x="2855626" y="2510853"/>
                </a:cubicBezTo>
                <a:cubicBezTo>
                  <a:pt x="3590144" y="2286001"/>
                  <a:pt x="3953656" y="3216639"/>
                  <a:pt x="4407108" y="2953062"/>
                </a:cubicBezTo>
                <a:cubicBezTo>
                  <a:pt x="4860561" y="2689485"/>
                  <a:pt x="4860561" y="1252928"/>
                  <a:pt x="5576341" y="929390"/>
                </a:cubicBezTo>
                <a:cubicBezTo>
                  <a:pt x="6292121" y="605852"/>
                  <a:pt x="8162144" y="1166734"/>
                  <a:pt x="8701790" y="1011836"/>
                </a:cubicBezTo>
                <a:cubicBezTo>
                  <a:pt x="9241436" y="856938"/>
                  <a:pt x="8814217" y="0"/>
                  <a:pt x="8814217" y="0"/>
                </a:cubicBezTo>
                <a:lnTo>
                  <a:pt x="8814217" y="0"/>
                </a:lnTo>
              </a:path>
            </a:pathLst>
          </a:custGeom>
          <a:ln w="28575">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 name="Title 11">
            <a:extLst>
              <a:ext uri="{FF2B5EF4-FFF2-40B4-BE49-F238E27FC236}">
                <a16:creationId xmlns:a16="http://schemas.microsoft.com/office/drawing/2014/main" id="{447581F2-8523-45B2-A397-24AA007D9EBD}"/>
              </a:ext>
            </a:extLst>
          </p:cNvPr>
          <p:cNvSpPr>
            <a:spLocks noGrp="1"/>
          </p:cNvSpPr>
          <p:nvPr>
            <p:ph type="title"/>
          </p:nvPr>
        </p:nvSpPr>
        <p:spPr>
          <a:xfrm>
            <a:off x="0" y="142442"/>
            <a:ext cx="9144000" cy="694529"/>
          </a:xfrm>
          <a:solidFill>
            <a:schemeClr val="tx1"/>
          </a:solidFill>
        </p:spPr>
        <p:txBody>
          <a:bodyPr>
            <a:normAutofit/>
          </a:bodyPr>
          <a:lstStyle/>
          <a:p>
            <a:pPr algn="ctr"/>
            <a:r>
              <a:rPr lang="en-US" sz="4000" b="1" dirty="0">
                <a:solidFill>
                  <a:schemeClr val="bg1"/>
                </a:solidFill>
                <a:latin typeface="Arial Rounded MT Bold" panose="020F0704030504030204" pitchFamily="34" charset="0"/>
              </a:rPr>
              <a:t>2 </a:t>
            </a:r>
            <a:r>
              <a:rPr lang="en-GB" sz="4000" b="1" dirty="0">
                <a:solidFill>
                  <a:schemeClr val="bg1"/>
                </a:solidFill>
                <a:latin typeface="Arial Rounded MT Bold" panose="020F0704030504030204" pitchFamily="34" charset="0"/>
              </a:rPr>
              <a:t>case studies</a:t>
            </a:r>
            <a:endParaRPr lang="en-US" sz="4000" b="1" dirty="0">
              <a:solidFill>
                <a:schemeClr val="bg1"/>
              </a:solidFill>
              <a:latin typeface="Arial Rounded MT Bold" panose="020F0704030504030204" pitchFamily="34" charset="0"/>
            </a:endParaRPr>
          </a:p>
        </p:txBody>
      </p:sp>
      <p:sp>
        <p:nvSpPr>
          <p:cNvPr id="4" name="Rectangle: Rounded Corners 3">
            <a:extLst>
              <a:ext uri="{FF2B5EF4-FFF2-40B4-BE49-F238E27FC236}">
                <a16:creationId xmlns:a16="http://schemas.microsoft.com/office/drawing/2014/main" id="{F44A7628-8BF4-42DB-981C-5B7F64752634}"/>
              </a:ext>
            </a:extLst>
          </p:cNvPr>
          <p:cNvSpPr/>
          <p:nvPr/>
        </p:nvSpPr>
        <p:spPr>
          <a:xfrm>
            <a:off x="323528" y="1027457"/>
            <a:ext cx="3240360" cy="1961841"/>
          </a:xfrm>
          <a:prstGeom prst="roundRect">
            <a:avLst/>
          </a:prstGeom>
          <a:solidFill>
            <a:schemeClr val="tx1"/>
          </a:solidFill>
        </p:spPr>
        <p:txBody>
          <a:bodyPr vert="horz" lIns="68568" tIns="34289" rIns="68568" bIns="34289" rtlCol="0" anchor="ctr">
            <a:normAutofit/>
          </a:bodyPr>
          <a:lstStyle/>
          <a:p>
            <a:pPr algn="ctr" defTabSz="685664">
              <a:lnSpc>
                <a:spcPct val="80000"/>
              </a:lnSpc>
              <a:spcBef>
                <a:spcPct val="0"/>
              </a:spcBef>
            </a:pPr>
            <a:r>
              <a:rPr lang="en-US" sz="3200" b="1" spc="75" dirty="0">
                <a:solidFill>
                  <a:srgbClr val="FF6665"/>
                </a:solidFill>
                <a:latin typeface="Arial Rounded MT Bold" panose="020F0704030504030204" pitchFamily="34" charset="0"/>
                <a:ea typeface="+mj-ea"/>
                <a:cs typeface="+mj-cs"/>
              </a:rPr>
              <a:t>Going Smart!</a:t>
            </a:r>
          </a:p>
          <a:p>
            <a:pPr algn="ctr" defTabSz="685664">
              <a:lnSpc>
                <a:spcPct val="80000"/>
              </a:lnSpc>
              <a:spcBef>
                <a:spcPct val="0"/>
              </a:spcBef>
            </a:pPr>
            <a:endParaRPr lang="en-US" sz="2000" b="1" spc="75" dirty="0">
              <a:solidFill>
                <a:schemeClr val="bg1"/>
              </a:solidFill>
              <a:latin typeface="Corbel Light" panose="020B0303020204020204" pitchFamily="34" charset="0"/>
              <a:ea typeface="+mj-ea"/>
              <a:cs typeface="+mj-cs"/>
            </a:endParaRPr>
          </a:p>
          <a:p>
            <a:pPr algn="ctr" defTabSz="685664">
              <a:spcBef>
                <a:spcPct val="0"/>
              </a:spcBef>
            </a:pPr>
            <a:r>
              <a:rPr lang="en-US" sz="2000" b="1" spc="75" dirty="0">
                <a:solidFill>
                  <a:schemeClr val="bg1"/>
                </a:solidFill>
                <a:latin typeface="Corbel Light" panose="020B0303020204020204" pitchFamily="34" charset="0"/>
                <a:ea typeface="+mj-ea"/>
                <a:cs typeface="+mj-cs"/>
              </a:rPr>
              <a:t>role and impact of smart home technology in consumers’ daily life</a:t>
            </a:r>
          </a:p>
        </p:txBody>
      </p:sp>
      <p:sp>
        <p:nvSpPr>
          <p:cNvPr id="9" name="Rectangle: Rounded Corners 8">
            <a:extLst>
              <a:ext uri="{FF2B5EF4-FFF2-40B4-BE49-F238E27FC236}">
                <a16:creationId xmlns:a16="http://schemas.microsoft.com/office/drawing/2014/main" id="{8A5213EB-B00A-48F4-A813-15EB7B091704}"/>
              </a:ext>
            </a:extLst>
          </p:cNvPr>
          <p:cNvSpPr/>
          <p:nvPr/>
        </p:nvSpPr>
        <p:spPr>
          <a:xfrm>
            <a:off x="5364088" y="2574066"/>
            <a:ext cx="3528392" cy="1961841"/>
          </a:xfrm>
          <a:prstGeom prst="roundRect">
            <a:avLst/>
          </a:prstGeom>
          <a:solidFill>
            <a:schemeClr val="tx1"/>
          </a:solidFill>
        </p:spPr>
        <p:txBody>
          <a:bodyPr vert="horz" lIns="68568" tIns="34289" rIns="68568" bIns="34289" rtlCol="0" anchor="ctr">
            <a:normAutofit fontScale="77500" lnSpcReduction="20000"/>
          </a:bodyPr>
          <a:lstStyle/>
          <a:p>
            <a:pPr algn="ctr" defTabSz="685664">
              <a:lnSpc>
                <a:spcPct val="120000"/>
              </a:lnSpc>
              <a:spcBef>
                <a:spcPct val="0"/>
              </a:spcBef>
            </a:pPr>
            <a:r>
              <a:rPr lang="en-US" sz="3800" b="1" spc="75" dirty="0">
                <a:solidFill>
                  <a:srgbClr val="E49888"/>
                </a:solidFill>
                <a:latin typeface="Arial Rounded MT Bold" panose="020F0704030504030204" pitchFamily="34" charset="0"/>
                <a:ea typeface="+mj-ea"/>
                <a:cs typeface="+mj-cs"/>
              </a:rPr>
              <a:t>Share the Care!</a:t>
            </a:r>
          </a:p>
          <a:p>
            <a:pPr algn="ctr" defTabSz="685664">
              <a:lnSpc>
                <a:spcPct val="80000"/>
              </a:lnSpc>
              <a:spcBef>
                <a:spcPct val="0"/>
              </a:spcBef>
            </a:pPr>
            <a:endParaRPr lang="en-US" sz="2000" b="1" spc="75" dirty="0">
              <a:solidFill>
                <a:schemeClr val="bg1"/>
              </a:solidFill>
              <a:latin typeface="Corbel Light" panose="020B0303020204020204" pitchFamily="34" charset="0"/>
              <a:ea typeface="+mj-ea"/>
              <a:cs typeface="+mj-cs"/>
            </a:endParaRPr>
          </a:p>
          <a:p>
            <a:pPr algn="ctr" defTabSz="685664">
              <a:lnSpc>
                <a:spcPct val="110000"/>
              </a:lnSpc>
              <a:spcBef>
                <a:spcPct val="0"/>
              </a:spcBef>
            </a:pPr>
            <a:r>
              <a:rPr lang="en-US" sz="2600" b="1" spc="75" dirty="0">
                <a:solidFill>
                  <a:schemeClr val="bg1"/>
                </a:solidFill>
                <a:latin typeface="Corbel Light" panose="020B0303020204020204" pitchFamily="34" charset="0"/>
                <a:ea typeface="+mj-ea"/>
                <a:cs typeface="+mj-cs"/>
              </a:rPr>
              <a:t>onboarding mystery shoppers to identify initiatives of retail CARE</a:t>
            </a:r>
          </a:p>
        </p:txBody>
      </p:sp>
      <p:sp>
        <p:nvSpPr>
          <p:cNvPr id="5" name="Heart 4">
            <a:extLst>
              <a:ext uri="{FF2B5EF4-FFF2-40B4-BE49-F238E27FC236}">
                <a16:creationId xmlns:a16="http://schemas.microsoft.com/office/drawing/2014/main" id="{EB3FBEE2-A998-43AF-965C-5F6D3C191260}"/>
              </a:ext>
            </a:extLst>
          </p:cNvPr>
          <p:cNvSpPr/>
          <p:nvPr/>
        </p:nvSpPr>
        <p:spPr>
          <a:xfrm>
            <a:off x="4919145" y="3554986"/>
            <a:ext cx="874896" cy="757319"/>
          </a:xfrm>
          <a:prstGeom prst="heart">
            <a:avLst/>
          </a:prstGeom>
          <a:solidFill>
            <a:srgbClr val="E49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973B1DE-CF86-40E3-8B2D-C46400CEB54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36658" y="1322064"/>
            <a:ext cx="1030514" cy="1008112"/>
          </a:xfrm>
          <a:prstGeom prst="rect">
            <a:avLst/>
          </a:prstGeom>
        </p:spPr>
      </p:pic>
    </p:spTree>
    <p:extLst>
      <p:ext uri="{BB962C8B-B14F-4D97-AF65-F5344CB8AC3E}">
        <p14:creationId xmlns:p14="http://schemas.microsoft.com/office/powerpoint/2010/main" val="428515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idx="1"/>
          </p:nvPr>
        </p:nvSpPr>
        <p:spPr>
          <a:xfrm>
            <a:off x="179512" y="1275606"/>
            <a:ext cx="4583261" cy="3493434"/>
          </a:xfrm>
        </p:spPr>
        <p:txBody>
          <a:bodyPr>
            <a:normAutofit fontScale="92500"/>
          </a:bodyPr>
          <a:lstStyle/>
          <a:p>
            <a:pPr marL="457200" indent="-457200">
              <a:lnSpc>
                <a:spcPct val="100000"/>
              </a:lnSpc>
              <a:spcBef>
                <a:spcPts val="1200"/>
              </a:spcBef>
              <a:spcAft>
                <a:spcPts val="1200"/>
              </a:spcAft>
              <a:buClr>
                <a:srgbClr val="990033"/>
              </a:buClr>
              <a:buFont typeface="+mj-lt"/>
              <a:buAutoNum type="arabicPeriod"/>
            </a:pPr>
            <a:r>
              <a:rPr lang="en-GB" sz="2400" b="1" dirty="0">
                <a:solidFill>
                  <a:srgbClr val="001326"/>
                </a:solidFill>
                <a:latin typeface="Arial Rounded MT Bold" panose="020F0704030504030204" pitchFamily="34" charset="0"/>
              </a:rPr>
              <a:t>What?</a:t>
            </a:r>
            <a:r>
              <a:rPr lang="en-GB" sz="1800" dirty="0">
                <a:latin typeface="Corbel Light" panose="020B0303020204020204" pitchFamily="34" charset="0"/>
              </a:rPr>
              <a:t> </a:t>
            </a:r>
            <a:r>
              <a:rPr lang="en-US" sz="1800" dirty="0">
                <a:latin typeface="Corbel Light" panose="020B0303020204020204" pitchFamily="34" charset="0"/>
              </a:rPr>
              <a:t>capturing the </a:t>
            </a:r>
            <a:r>
              <a:rPr lang="en-US" sz="1800" b="1" dirty="0">
                <a:solidFill>
                  <a:srgbClr val="990033"/>
                </a:solidFill>
                <a:latin typeface="Corbel Light" panose="020B0303020204020204" pitchFamily="34" charset="0"/>
              </a:rPr>
              <a:t>role of SMART HOME  technology and impact on everyday life</a:t>
            </a:r>
            <a:endParaRPr lang="en-GB" sz="1800" dirty="0">
              <a:solidFill>
                <a:srgbClr val="990033"/>
              </a:solidFill>
              <a:latin typeface="Corbel Light" panose="020B0303020204020204" pitchFamily="34" charset="0"/>
            </a:endParaRPr>
          </a:p>
          <a:p>
            <a:pPr marL="457200" indent="-457200">
              <a:lnSpc>
                <a:spcPct val="100000"/>
              </a:lnSpc>
              <a:spcBef>
                <a:spcPts val="1200"/>
              </a:spcBef>
              <a:spcAft>
                <a:spcPts val="1200"/>
              </a:spcAft>
              <a:buClr>
                <a:srgbClr val="990033"/>
              </a:buClr>
              <a:buFont typeface="+mj-lt"/>
              <a:buAutoNum type="arabicPeriod"/>
            </a:pPr>
            <a:r>
              <a:rPr lang="en-GB" sz="2400" b="1" dirty="0">
                <a:solidFill>
                  <a:srgbClr val="001326"/>
                </a:solidFill>
                <a:latin typeface="Arial Rounded MT Bold" panose="020F0704030504030204" pitchFamily="34" charset="0"/>
              </a:rPr>
              <a:t>Who?</a:t>
            </a:r>
            <a:r>
              <a:rPr lang="en-GB" sz="2400" b="1" dirty="0">
                <a:solidFill>
                  <a:srgbClr val="001326"/>
                </a:solidFill>
                <a:latin typeface="Corbel Light" panose="020B0303020204020204" pitchFamily="34" charset="0"/>
              </a:rPr>
              <a:t> </a:t>
            </a:r>
            <a:r>
              <a:rPr lang="en-US" sz="2400" b="1" dirty="0">
                <a:solidFill>
                  <a:srgbClr val="990033"/>
                </a:solidFill>
                <a:latin typeface="Corbel Light" panose="020B0303020204020204" pitchFamily="34" charset="0"/>
              </a:rPr>
              <a:t>20 panelists </a:t>
            </a:r>
            <a:r>
              <a:rPr lang="en-GB" sz="1800" dirty="0">
                <a:solidFill>
                  <a:srgbClr val="990033"/>
                </a:solidFill>
                <a:latin typeface="Corbel Light" panose="020B0303020204020204" pitchFamily="34" charset="0"/>
              </a:rPr>
              <a:t>blogged &amp; vlogged on a live feed | </a:t>
            </a:r>
            <a:r>
              <a:rPr lang="en-GB" sz="1800" b="1" dirty="0">
                <a:solidFill>
                  <a:srgbClr val="990033"/>
                </a:solidFill>
                <a:latin typeface="Corbel Light" panose="020B0303020204020204" pitchFamily="34" charset="0"/>
              </a:rPr>
              <a:t> </a:t>
            </a:r>
            <a:r>
              <a:rPr lang="en-GB" sz="1800" dirty="0">
                <a:solidFill>
                  <a:srgbClr val="990033"/>
                </a:solidFill>
                <a:latin typeface="Corbel Light" panose="020B0303020204020204" pitchFamily="34" charset="0"/>
              </a:rPr>
              <a:t>active participation for </a:t>
            </a:r>
            <a:r>
              <a:rPr lang="en-GB" sz="2400" b="1" dirty="0">
                <a:solidFill>
                  <a:srgbClr val="990033"/>
                </a:solidFill>
                <a:latin typeface="Corbel Light" panose="020B0303020204020204" pitchFamily="34" charset="0"/>
              </a:rPr>
              <a:t>9 days</a:t>
            </a:r>
            <a:r>
              <a:rPr lang="en-GB" sz="2400" b="1" dirty="0">
                <a:solidFill>
                  <a:srgbClr val="9D3232"/>
                </a:solidFill>
                <a:latin typeface="Corbel Light" panose="020B0303020204020204" pitchFamily="34" charset="0"/>
              </a:rPr>
              <a:t>  </a:t>
            </a:r>
            <a:endParaRPr lang="en-GB" sz="1800" b="1" dirty="0">
              <a:solidFill>
                <a:srgbClr val="9D3232"/>
              </a:solidFill>
              <a:latin typeface="Corbel Light" panose="020B0303020204020204" pitchFamily="34" charset="0"/>
            </a:endParaRPr>
          </a:p>
          <a:p>
            <a:pPr marL="457200" indent="-457200">
              <a:lnSpc>
                <a:spcPct val="100000"/>
              </a:lnSpc>
              <a:spcBef>
                <a:spcPts val="1200"/>
              </a:spcBef>
              <a:spcAft>
                <a:spcPts val="1200"/>
              </a:spcAft>
              <a:buClr>
                <a:srgbClr val="990033"/>
              </a:buClr>
              <a:buFont typeface="+mj-lt"/>
              <a:buAutoNum type="arabicPeriod"/>
            </a:pPr>
            <a:r>
              <a:rPr lang="en-GB" sz="2400" b="1" dirty="0">
                <a:solidFill>
                  <a:srgbClr val="001326"/>
                </a:solidFill>
                <a:latin typeface="Arial Rounded MT Bold" panose="020F0704030504030204" pitchFamily="34" charset="0"/>
              </a:rPr>
              <a:t>How?</a:t>
            </a:r>
            <a:r>
              <a:rPr lang="en-GB" sz="1800" b="1" dirty="0">
                <a:solidFill>
                  <a:srgbClr val="001326"/>
                </a:solidFill>
                <a:latin typeface="Corbel Light" panose="020B0303020204020204" pitchFamily="34" charset="0"/>
              </a:rPr>
              <a:t> </a:t>
            </a:r>
            <a:r>
              <a:rPr lang="en-GB" sz="1800" dirty="0">
                <a:solidFill>
                  <a:prstClr val="black">
                    <a:lumMod val="85000"/>
                    <a:lumOff val="15000"/>
                  </a:prstClr>
                </a:solidFill>
                <a:latin typeface="Corbel Light" panose="020B0303020204020204" pitchFamily="34" charset="0"/>
              </a:rPr>
              <a:t>interacting and conveying experiences that build </a:t>
            </a:r>
            <a:r>
              <a:rPr lang="en-GB" sz="1800" b="1" dirty="0">
                <a:solidFill>
                  <a:prstClr val="black">
                    <a:lumMod val="85000"/>
                    <a:lumOff val="15000"/>
                  </a:prstClr>
                </a:solidFill>
                <a:latin typeface="Corbel Light" panose="020B0303020204020204" pitchFamily="34" charset="0"/>
              </a:rPr>
              <a:t>value of  Smart  Home Technology </a:t>
            </a:r>
            <a:r>
              <a:rPr lang="en-GB" sz="1800" dirty="0">
                <a:solidFill>
                  <a:prstClr val="black">
                    <a:lumMod val="85000"/>
                    <a:lumOff val="15000"/>
                  </a:prstClr>
                </a:solidFill>
                <a:latin typeface="Corbel Light" panose="020B0303020204020204" pitchFamily="34" charset="0"/>
              </a:rPr>
              <a:t>through a </a:t>
            </a:r>
            <a:r>
              <a:rPr lang="en-GB" sz="2400" b="1" dirty="0">
                <a:solidFill>
                  <a:srgbClr val="990033"/>
                </a:solidFill>
                <a:latin typeface="Corbel Light" panose="020B0303020204020204" pitchFamily="34" charset="0"/>
              </a:rPr>
              <a:t>live feed </a:t>
            </a:r>
            <a:r>
              <a:rPr lang="en-GB" sz="1800" dirty="0">
                <a:solidFill>
                  <a:prstClr val="black">
                    <a:lumMod val="85000"/>
                    <a:lumOff val="15000"/>
                  </a:prstClr>
                </a:solidFill>
                <a:latin typeface="Corbel Light" panose="020B0303020204020204" pitchFamily="34" charset="0"/>
              </a:rPr>
              <a:t>on one virtual hub</a:t>
            </a:r>
            <a:r>
              <a:rPr lang="en-GB" sz="1800" dirty="0">
                <a:solidFill>
                  <a:prstClr val="black">
                    <a:lumMod val="85000"/>
                    <a:lumOff val="15000"/>
                  </a:prstClr>
                </a:solidFill>
                <a:latin typeface="Corbel Light" panose="020B0303020204020204" pitchFamily="34" charset="0"/>
                <a:sym typeface="Wingdings" panose="05000000000000000000" pitchFamily="2" charset="2"/>
              </a:rPr>
              <a:t> </a:t>
            </a:r>
            <a:r>
              <a:rPr lang="en-GB" sz="1800" b="1" dirty="0">
                <a:solidFill>
                  <a:srgbClr val="990033"/>
                </a:solidFill>
                <a:latin typeface="Corbel Light" panose="020B0303020204020204" pitchFamily="34" charset="0"/>
                <a:sym typeface="Wingdings" panose="05000000000000000000" pitchFamily="2" charset="2"/>
              </a:rPr>
              <a:t>journaling | posting | uploading | reacting </a:t>
            </a:r>
            <a:endParaRPr lang="en-GB" sz="1800" b="1" dirty="0">
              <a:solidFill>
                <a:srgbClr val="990033"/>
              </a:solidFill>
              <a:latin typeface="Corbel Light" panose="020B0303020204020204" pitchFamily="34" charset="0"/>
            </a:endParaRPr>
          </a:p>
        </p:txBody>
      </p:sp>
      <p:pic>
        <p:nvPicPr>
          <p:cNvPr id="6" name="Picture Placeholder 5">
            <a:extLst>
              <a:ext uri="{FF2B5EF4-FFF2-40B4-BE49-F238E27FC236}">
                <a16:creationId xmlns:a16="http://schemas.microsoft.com/office/drawing/2014/main" id="{8B8C6C30-E64A-4BAE-9673-D8D92724994A}"/>
              </a:ext>
            </a:extLst>
          </p:cNvP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7153" b="7153"/>
          <a:stretch>
            <a:fillRect/>
          </a:stretch>
        </p:blipFill>
        <p:spPr/>
      </p:pic>
      <p:sp>
        <p:nvSpPr>
          <p:cNvPr id="5" name="Rectangle: Rounded Corners 4">
            <a:extLst>
              <a:ext uri="{FF2B5EF4-FFF2-40B4-BE49-F238E27FC236}">
                <a16:creationId xmlns:a16="http://schemas.microsoft.com/office/drawing/2014/main" id="{0CD8AE96-FD31-4B48-AE77-89FD85414E65}"/>
              </a:ext>
            </a:extLst>
          </p:cNvPr>
          <p:cNvSpPr/>
          <p:nvPr/>
        </p:nvSpPr>
        <p:spPr>
          <a:xfrm>
            <a:off x="251520" y="220239"/>
            <a:ext cx="2880320" cy="767336"/>
          </a:xfrm>
          <a:prstGeom prst="roundRect">
            <a:avLst/>
          </a:prstGeom>
          <a:solidFill>
            <a:schemeClr val="tx1"/>
          </a:solidFill>
        </p:spPr>
        <p:txBody>
          <a:bodyPr vert="horz" lIns="68568" tIns="34289" rIns="68568" bIns="34289" rtlCol="0" anchor="ctr">
            <a:normAutofit/>
          </a:bodyPr>
          <a:lstStyle/>
          <a:p>
            <a:pPr algn="ctr" defTabSz="685664">
              <a:lnSpc>
                <a:spcPct val="80000"/>
              </a:lnSpc>
              <a:spcBef>
                <a:spcPct val="0"/>
              </a:spcBef>
            </a:pPr>
            <a:r>
              <a:rPr lang="en-US" sz="2800" b="1" spc="75" dirty="0">
                <a:solidFill>
                  <a:srgbClr val="FF6665"/>
                </a:solidFill>
                <a:latin typeface="Arial Rounded MT Bold" panose="020F0704030504030204" pitchFamily="34" charset="0"/>
                <a:ea typeface="+mj-ea"/>
                <a:cs typeface="+mj-cs"/>
              </a:rPr>
              <a:t>Going Smart!</a:t>
            </a:r>
          </a:p>
        </p:txBody>
      </p:sp>
      <p:pic>
        <p:nvPicPr>
          <p:cNvPr id="7" name="Picture 6">
            <a:extLst>
              <a:ext uri="{FF2B5EF4-FFF2-40B4-BE49-F238E27FC236}">
                <a16:creationId xmlns:a16="http://schemas.microsoft.com/office/drawing/2014/main" id="{0704A0A4-849E-4FCF-8D2F-F9A9ACF221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90251" y="99851"/>
            <a:ext cx="1030514" cy="1008112"/>
          </a:xfrm>
          <a:prstGeom prst="rect">
            <a:avLst/>
          </a:prstGeom>
        </p:spPr>
      </p:pic>
    </p:spTree>
    <p:extLst>
      <p:ext uri="{BB962C8B-B14F-4D97-AF65-F5344CB8AC3E}">
        <p14:creationId xmlns:p14="http://schemas.microsoft.com/office/powerpoint/2010/main" val="2744790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923928" y="866928"/>
            <a:ext cx="5112568" cy="3793053"/>
          </a:xfrm>
          <a:prstGeom prst="rect">
            <a:avLst/>
          </a:prstGeom>
          <a:solidFill>
            <a:srgbClr val="FFFFFF">
              <a:alpha val="72157"/>
            </a:srgbClr>
          </a:solidFill>
        </p:spPr>
        <p:txBody>
          <a:bodyPr vert="horz" lIns="34290" tIns="34290" rIns="34290" bIns="34290" rtlCol="0">
            <a:noAutofit/>
          </a:bodyPr>
          <a:lstStyle/>
          <a:p>
            <a:pPr marL="342900" indent="-342900">
              <a:spcBef>
                <a:spcPts val="1200"/>
              </a:spcBef>
              <a:spcAft>
                <a:spcPts val="1200"/>
              </a:spcAft>
              <a:buClr>
                <a:srgbClr val="FF6665"/>
              </a:buClr>
              <a:buSzPct val="100000"/>
              <a:buFont typeface="Wingdings" panose="05000000000000000000" pitchFamily="2" charset="2"/>
              <a:buChar char="l"/>
              <a:defRPr/>
            </a:pPr>
            <a:r>
              <a:rPr lang="en-US" sz="2000" dirty="0">
                <a:latin typeface="Corbel Light" panose="020B0303020204020204" pitchFamily="34" charset="0"/>
              </a:rPr>
              <a:t>Which are the main </a:t>
            </a:r>
            <a:r>
              <a:rPr lang="en-US" sz="2000" b="1" dirty="0">
                <a:solidFill>
                  <a:srgbClr val="FF6665"/>
                </a:solidFill>
                <a:latin typeface="Arial Rounded MT Bold" panose="020F0704030504030204" pitchFamily="34" charset="0"/>
              </a:rPr>
              <a:t>emotional hooks </a:t>
            </a:r>
            <a:r>
              <a:rPr lang="en-US" sz="2000" dirty="0">
                <a:latin typeface="Corbel Light" panose="020B0303020204020204" pitchFamily="34" charset="0"/>
              </a:rPr>
              <a:t>and </a:t>
            </a:r>
            <a:r>
              <a:rPr lang="en-US" sz="2000" b="1" dirty="0">
                <a:solidFill>
                  <a:srgbClr val="FF6665"/>
                </a:solidFill>
                <a:latin typeface="Arial Rounded MT Bold" panose="020F0704030504030204" pitchFamily="34" charset="0"/>
              </a:rPr>
              <a:t>entry point drivers</a:t>
            </a:r>
            <a:r>
              <a:rPr lang="el-GR" sz="2000" b="1" dirty="0">
                <a:solidFill>
                  <a:srgbClr val="FF6665"/>
                </a:solidFill>
              </a:rPr>
              <a:t>?</a:t>
            </a:r>
          </a:p>
          <a:p>
            <a:pPr marL="342900" indent="-342900">
              <a:spcBef>
                <a:spcPts val="1200"/>
              </a:spcBef>
              <a:spcAft>
                <a:spcPts val="1200"/>
              </a:spcAft>
              <a:buClr>
                <a:srgbClr val="FF6665"/>
              </a:buClr>
              <a:buSzPct val="100000"/>
              <a:buFont typeface="Wingdings" panose="05000000000000000000" pitchFamily="2" charset="2"/>
              <a:buChar char="l"/>
              <a:defRPr/>
            </a:pPr>
            <a:r>
              <a:rPr lang="en-US" sz="2000" dirty="0">
                <a:latin typeface="Corbel Light" panose="020B0303020204020204" pitchFamily="34" charset="0"/>
              </a:rPr>
              <a:t>Who are the </a:t>
            </a:r>
            <a:r>
              <a:rPr lang="en-US" sz="2000" b="1" dirty="0">
                <a:solidFill>
                  <a:srgbClr val="FF6665"/>
                </a:solidFill>
                <a:latin typeface="Arial Rounded MT Bold" panose="020F0704030504030204" pitchFamily="34" charset="0"/>
              </a:rPr>
              <a:t>influencers </a:t>
            </a:r>
            <a:r>
              <a:rPr lang="en-US" sz="2000" dirty="0">
                <a:latin typeface="Corbel Light" panose="020B0303020204020204" pitchFamily="34" charset="0"/>
              </a:rPr>
              <a:t>within the decision-making process?</a:t>
            </a:r>
          </a:p>
          <a:p>
            <a:pPr marL="342900" indent="-342900">
              <a:spcBef>
                <a:spcPts val="1200"/>
              </a:spcBef>
              <a:spcAft>
                <a:spcPts val="1200"/>
              </a:spcAft>
              <a:buClr>
                <a:srgbClr val="FF6665"/>
              </a:buClr>
              <a:buSzPct val="100000"/>
              <a:buFont typeface="Wingdings" panose="05000000000000000000" pitchFamily="2" charset="2"/>
              <a:buChar char="l"/>
              <a:defRPr/>
            </a:pPr>
            <a:r>
              <a:rPr lang="en-US" sz="2000" dirty="0">
                <a:latin typeface="Corbel Light" panose="020B0303020204020204" pitchFamily="34" charset="0"/>
              </a:rPr>
              <a:t> Sources of information and </a:t>
            </a:r>
            <a:r>
              <a:rPr lang="en-US" sz="2000" b="1" dirty="0">
                <a:solidFill>
                  <a:srgbClr val="FF6665"/>
                </a:solidFill>
                <a:latin typeface="Arial Rounded MT Bold" panose="020F0704030504030204" pitchFamily="34" charset="0"/>
              </a:rPr>
              <a:t>role of retailers? </a:t>
            </a:r>
          </a:p>
          <a:p>
            <a:pPr marL="342900" indent="-342900">
              <a:spcBef>
                <a:spcPts val="1200"/>
              </a:spcBef>
              <a:spcAft>
                <a:spcPts val="1200"/>
              </a:spcAft>
              <a:buClr>
                <a:srgbClr val="FF6665"/>
              </a:buClr>
              <a:buSzPct val="100000"/>
              <a:buFont typeface="Wingdings" panose="05000000000000000000" pitchFamily="2" charset="2"/>
              <a:buChar char="l"/>
              <a:defRPr/>
            </a:pPr>
            <a:r>
              <a:rPr lang="en-US" sz="2000" dirty="0">
                <a:latin typeface="Corbel Light" panose="020B0303020204020204" pitchFamily="34" charset="0"/>
              </a:rPr>
              <a:t>What do targets want to hear? Which are the </a:t>
            </a:r>
            <a:r>
              <a:rPr lang="en-US" sz="2000" b="1" dirty="0">
                <a:solidFill>
                  <a:srgbClr val="FF6665"/>
                </a:solidFill>
                <a:latin typeface="Arial Rounded MT Bold" panose="020F0704030504030204" pitchFamily="34" charset="0"/>
              </a:rPr>
              <a:t>unmet needs </a:t>
            </a:r>
            <a:r>
              <a:rPr lang="en-US" sz="2000" dirty="0">
                <a:latin typeface="Corbel Light" panose="020B0303020204020204" pitchFamily="34" charset="0"/>
              </a:rPr>
              <a:t>and gaps?</a:t>
            </a:r>
          </a:p>
        </p:txBody>
      </p:sp>
      <p:sp>
        <p:nvSpPr>
          <p:cNvPr id="9" name="Rectangle: Rounded Corners 8">
            <a:extLst>
              <a:ext uri="{FF2B5EF4-FFF2-40B4-BE49-F238E27FC236}">
                <a16:creationId xmlns:a16="http://schemas.microsoft.com/office/drawing/2014/main" id="{3452CD60-8D0C-4170-89DA-306A5EC28603}"/>
              </a:ext>
            </a:extLst>
          </p:cNvPr>
          <p:cNvSpPr/>
          <p:nvPr/>
        </p:nvSpPr>
        <p:spPr>
          <a:xfrm>
            <a:off x="161358" y="680431"/>
            <a:ext cx="3240360" cy="902318"/>
          </a:xfrm>
          <a:prstGeom prst="roundRect">
            <a:avLst/>
          </a:prstGeom>
          <a:solidFill>
            <a:schemeClr val="tx1"/>
          </a:solidFill>
        </p:spPr>
        <p:txBody>
          <a:bodyPr vert="horz" lIns="68568" tIns="34289" rIns="68568" bIns="34289" rtlCol="0" anchor="ctr">
            <a:normAutofit/>
          </a:bodyPr>
          <a:lstStyle/>
          <a:p>
            <a:pPr algn="ctr" defTabSz="685664">
              <a:lnSpc>
                <a:spcPct val="80000"/>
              </a:lnSpc>
              <a:spcBef>
                <a:spcPct val="0"/>
              </a:spcBef>
            </a:pPr>
            <a:r>
              <a:rPr lang="en-US" sz="3200" b="1" spc="75" dirty="0">
                <a:solidFill>
                  <a:srgbClr val="FF6665"/>
                </a:solidFill>
                <a:latin typeface="Arial Rounded MT Bold" panose="020F0704030504030204" pitchFamily="34" charset="0"/>
                <a:ea typeface="+mj-ea"/>
                <a:cs typeface="+mj-cs"/>
              </a:rPr>
              <a:t>Going Smart!</a:t>
            </a:r>
          </a:p>
        </p:txBody>
      </p:sp>
      <p:pic>
        <p:nvPicPr>
          <p:cNvPr id="5" name="Picture 4">
            <a:extLst>
              <a:ext uri="{FF2B5EF4-FFF2-40B4-BE49-F238E27FC236}">
                <a16:creationId xmlns:a16="http://schemas.microsoft.com/office/drawing/2014/main" id="{3AF9F187-9A0F-4D04-88F1-5D739D5239B7}"/>
              </a:ext>
            </a:extLst>
          </p:cNvPr>
          <p:cNvPicPr>
            <a:picLocks noChangeAspect="1"/>
          </p:cNvPicPr>
          <p:nvPr/>
        </p:nvPicPr>
        <p:blipFill>
          <a:blip r:embed="rId2"/>
          <a:stretch>
            <a:fillRect/>
          </a:stretch>
        </p:blipFill>
        <p:spPr>
          <a:xfrm>
            <a:off x="575861" y="1707654"/>
            <a:ext cx="2303646" cy="2253567"/>
          </a:xfrm>
          <a:prstGeom prst="rect">
            <a:avLst/>
          </a:prstGeom>
        </p:spPr>
      </p:pic>
    </p:spTree>
    <p:extLst>
      <p:ext uri="{BB962C8B-B14F-4D97-AF65-F5344CB8AC3E}">
        <p14:creationId xmlns:p14="http://schemas.microsoft.com/office/powerpoint/2010/main" val="2971884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A71FAE-1A01-4FFA-A30B-362B203B850F}"/>
              </a:ext>
            </a:extLst>
          </p:cNvPr>
          <p:cNvPicPr>
            <a:picLocks noChangeAspect="1"/>
          </p:cNvPicPr>
          <p:nvPr/>
        </p:nvPicPr>
        <p:blipFill rotWithShape="1">
          <a:blip r:embed="rId2"/>
          <a:srcRect r="15600"/>
          <a:stretch/>
        </p:blipFill>
        <p:spPr>
          <a:xfrm>
            <a:off x="2635526" y="-19732"/>
            <a:ext cx="6508474" cy="5143500"/>
          </a:xfrm>
          <a:prstGeom prst="rect">
            <a:avLst/>
          </a:prstGeom>
        </p:spPr>
      </p:pic>
      <p:sp>
        <p:nvSpPr>
          <p:cNvPr id="17" name="Rectangle: Rounded Corners 16">
            <a:extLst>
              <a:ext uri="{FF2B5EF4-FFF2-40B4-BE49-F238E27FC236}">
                <a16:creationId xmlns:a16="http://schemas.microsoft.com/office/drawing/2014/main" id="{D35DD41D-712F-463D-84B4-9CEDB006D2D5}"/>
              </a:ext>
            </a:extLst>
          </p:cNvPr>
          <p:cNvSpPr/>
          <p:nvPr/>
        </p:nvSpPr>
        <p:spPr>
          <a:xfrm>
            <a:off x="1043608" y="3435846"/>
            <a:ext cx="5216226" cy="1174603"/>
          </a:xfrm>
          <a:prstGeom prst="roundRect">
            <a:avLst/>
          </a:prstGeom>
          <a:solidFill>
            <a:srgbClr val="FFFFFF">
              <a:alpha val="74902"/>
            </a:srgbClr>
          </a:solidFill>
          <a:ln w="28575">
            <a:solidFill>
              <a:srgbClr val="761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0"/>
              </a:spcBef>
              <a:spcAft>
                <a:spcPts val="450"/>
              </a:spcAft>
            </a:pPr>
            <a:r>
              <a:rPr lang="en-US" sz="1800" dirty="0">
                <a:solidFill>
                  <a:schemeClr val="bg2">
                    <a:lumMod val="25000"/>
                  </a:schemeClr>
                </a:solidFill>
                <a:latin typeface="Corbel Light" panose="020B0303020204020204" pitchFamily="34" charset="0"/>
              </a:rPr>
              <a:t>Individuals who are </a:t>
            </a:r>
            <a:r>
              <a:rPr lang="en-US" dirty="0">
                <a:solidFill>
                  <a:srgbClr val="7619FF"/>
                </a:solidFill>
                <a:latin typeface="Arial Rounded MT Bold" panose="020F0704030504030204" pitchFamily="34" charset="0"/>
              </a:rPr>
              <a:t>ADVANCED</a:t>
            </a:r>
            <a:r>
              <a:rPr lang="en-US" sz="1800" dirty="0">
                <a:solidFill>
                  <a:schemeClr val="bg2">
                    <a:lumMod val="25000"/>
                  </a:schemeClr>
                </a:solidFill>
                <a:latin typeface="Corbel Light" panose="020B0303020204020204" pitchFamily="34" charset="0"/>
              </a:rPr>
              <a:t> Smart Home technology users and exhibit high category literacy</a:t>
            </a:r>
          </a:p>
        </p:txBody>
      </p:sp>
      <p:sp>
        <p:nvSpPr>
          <p:cNvPr id="2" name="Rectangle: Rounded Corners 1">
            <a:extLst>
              <a:ext uri="{FF2B5EF4-FFF2-40B4-BE49-F238E27FC236}">
                <a16:creationId xmlns:a16="http://schemas.microsoft.com/office/drawing/2014/main" id="{2B3E1582-5F5C-4CE7-BB26-739FF31716F9}"/>
              </a:ext>
            </a:extLst>
          </p:cNvPr>
          <p:cNvSpPr/>
          <p:nvPr/>
        </p:nvSpPr>
        <p:spPr>
          <a:xfrm>
            <a:off x="1043608" y="845450"/>
            <a:ext cx="5216226" cy="1174603"/>
          </a:xfrm>
          <a:prstGeom prst="roundRect">
            <a:avLst/>
          </a:prstGeom>
          <a:solidFill>
            <a:srgbClr val="FFFFFF">
              <a:alpha val="74902"/>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0"/>
              </a:spcBef>
              <a:spcAft>
                <a:spcPts val="450"/>
              </a:spcAft>
            </a:pPr>
            <a:r>
              <a:rPr lang="en-US" sz="1800" dirty="0">
                <a:solidFill>
                  <a:schemeClr val="bg2">
                    <a:lumMod val="25000"/>
                  </a:schemeClr>
                </a:solidFill>
                <a:latin typeface="Corbel Light" panose="020B0303020204020204" pitchFamily="34" charset="0"/>
              </a:rPr>
              <a:t>Individuals that engage with </a:t>
            </a:r>
            <a:r>
              <a:rPr lang="en-US" sz="1800" b="1" dirty="0">
                <a:solidFill>
                  <a:schemeClr val="bg2">
                    <a:lumMod val="25000"/>
                  </a:schemeClr>
                </a:solidFill>
                <a:latin typeface="Corbel Light" panose="020B0303020204020204" pitchFamily="34" charset="0"/>
              </a:rPr>
              <a:t>Smart Technology </a:t>
            </a:r>
            <a:r>
              <a:rPr lang="en-US" sz="1800" dirty="0">
                <a:solidFill>
                  <a:schemeClr val="bg2">
                    <a:lumMod val="25000"/>
                  </a:schemeClr>
                </a:solidFill>
                <a:latin typeface="Corbel Light" panose="020B0303020204020204" pitchFamily="34" charset="0"/>
              </a:rPr>
              <a:t>[not HOME] i.e. wearables - </a:t>
            </a:r>
            <a:r>
              <a:rPr lang="en-US" dirty="0">
                <a:solidFill>
                  <a:srgbClr val="00B050"/>
                </a:solidFill>
                <a:latin typeface="Arial Rounded MT Bold" panose="020F0704030504030204" pitchFamily="34" charset="0"/>
              </a:rPr>
              <a:t>POTENTIAL</a:t>
            </a:r>
            <a:r>
              <a:rPr lang="en-US" b="1" i="1" dirty="0">
                <a:solidFill>
                  <a:schemeClr val="bg2">
                    <a:lumMod val="25000"/>
                  </a:schemeClr>
                </a:solidFill>
                <a:latin typeface="Corbel Light" panose="020B0303020204020204" pitchFamily="34" charset="0"/>
              </a:rPr>
              <a:t> </a:t>
            </a:r>
            <a:r>
              <a:rPr lang="en-US" sz="1800" dirty="0">
                <a:solidFill>
                  <a:schemeClr val="bg2">
                    <a:lumMod val="25000"/>
                  </a:schemeClr>
                </a:solidFill>
                <a:latin typeface="Corbel Light" panose="020B0303020204020204" pitchFamily="34" charset="0"/>
              </a:rPr>
              <a:t>SH targets</a:t>
            </a:r>
          </a:p>
        </p:txBody>
      </p:sp>
      <p:sp>
        <p:nvSpPr>
          <p:cNvPr id="21" name="Title 11">
            <a:extLst>
              <a:ext uri="{FF2B5EF4-FFF2-40B4-BE49-F238E27FC236}">
                <a16:creationId xmlns:a16="http://schemas.microsoft.com/office/drawing/2014/main" id="{3EC86C8A-D705-4A46-84FB-CCDF74698104}"/>
              </a:ext>
            </a:extLst>
          </p:cNvPr>
          <p:cNvSpPr>
            <a:spLocks noGrp="1"/>
          </p:cNvSpPr>
          <p:nvPr>
            <p:ph type="title"/>
          </p:nvPr>
        </p:nvSpPr>
        <p:spPr>
          <a:xfrm>
            <a:off x="179512" y="658340"/>
            <a:ext cx="671119" cy="3787356"/>
          </a:xfrm>
        </p:spPr>
        <p:txBody>
          <a:bodyPr vert="vert270">
            <a:noAutofit/>
          </a:bodyPr>
          <a:lstStyle/>
          <a:p>
            <a:pPr>
              <a:lnSpc>
                <a:spcPct val="110000"/>
              </a:lnSpc>
            </a:pPr>
            <a:r>
              <a:rPr lang="en-US" sz="3600" dirty="0">
                <a:solidFill>
                  <a:srgbClr val="FF6665"/>
                </a:solidFill>
                <a:latin typeface="Arial Rounded MT Bold" panose="020F0704030504030204" pitchFamily="34" charset="0"/>
              </a:rPr>
              <a:t>The </a:t>
            </a:r>
            <a:r>
              <a:rPr lang="en-US" sz="3600" b="1" dirty="0">
                <a:solidFill>
                  <a:srgbClr val="FF6665"/>
                </a:solidFill>
                <a:latin typeface="Arial Rounded MT Bold" panose="020F0704030504030204" pitchFamily="34" charset="0"/>
              </a:rPr>
              <a:t>panelists</a:t>
            </a:r>
            <a:endParaRPr lang="el-GR" sz="3600" dirty="0">
              <a:solidFill>
                <a:srgbClr val="FF6665"/>
              </a:solidFill>
              <a:latin typeface="Corbel Light" panose="020B0303020204020204" pitchFamily="34" charset="0"/>
            </a:endParaRPr>
          </a:p>
        </p:txBody>
      </p:sp>
      <p:sp>
        <p:nvSpPr>
          <p:cNvPr id="16" name="Rectangle: Rounded Corners 15">
            <a:extLst>
              <a:ext uri="{FF2B5EF4-FFF2-40B4-BE49-F238E27FC236}">
                <a16:creationId xmlns:a16="http://schemas.microsoft.com/office/drawing/2014/main" id="{E417B57D-1A8C-4911-BDB1-B5A78D1269D9}"/>
              </a:ext>
            </a:extLst>
          </p:cNvPr>
          <p:cNvSpPr/>
          <p:nvPr/>
        </p:nvSpPr>
        <p:spPr>
          <a:xfrm>
            <a:off x="1055150" y="2140648"/>
            <a:ext cx="5216226" cy="1174603"/>
          </a:xfrm>
          <a:prstGeom prst="roundRect">
            <a:avLst/>
          </a:prstGeom>
          <a:solidFill>
            <a:srgbClr val="FFFFFF">
              <a:alpha val="74902"/>
            </a:srgbClr>
          </a:solidFill>
          <a:ln w="28575">
            <a:solidFill>
              <a:srgbClr val="45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0"/>
              </a:spcBef>
              <a:spcAft>
                <a:spcPts val="450"/>
              </a:spcAft>
            </a:pPr>
            <a:r>
              <a:rPr lang="en-US" sz="1800" dirty="0">
                <a:solidFill>
                  <a:schemeClr val="bg2">
                    <a:lumMod val="25000"/>
                  </a:schemeClr>
                </a:solidFill>
                <a:latin typeface="Corbel Light" panose="020B0303020204020204" pitchFamily="34" charset="0"/>
              </a:rPr>
              <a:t>Individuals who are </a:t>
            </a:r>
            <a:r>
              <a:rPr lang="en-US" dirty="0">
                <a:solidFill>
                  <a:srgbClr val="456867"/>
                </a:solidFill>
                <a:latin typeface="Arial Rounded MT Bold" panose="020F0704030504030204" pitchFamily="34" charset="0"/>
              </a:rPr>
              <a:t>MAINSTREAM</a:t>
            </a:r>
            <a:r>
              <a:rPr lang="en-US" dirty="0">
                <a:solidFill>
                  <a:srgbClr val="00B050"/>
                </a:solidFill>
                <a:latin typeface="Arial Rounded MT Bold" panose="020F0704030504030204" pitchFamily="34" charset="0"/>
              </a:rPr>
              <a:t> </a:t>
            </a:r>
            <a:r>
              <a:rPr lang="en-US" sz="1800" dirty="0">
                <a:solidFill>
                  <a:schemeClr val="bg2">
                    <a:lumMod val="25000"/>
                  </a:schemeClr>
                </a:solidFill>
                <a:latin typeface="Corbel Light" panose="020B0303020204020204" pitchFamily="34" charset="0"/>
              </a:rPr>
              <a:t>users of Smart Home technology with adequate category proficiency</a:t>
            </a:r>
          </a:p>
        </p:txBody>
      </p:sp>
    </p:spTree>
    <p:extLst>
      <p:ext uri="{BB962C8B-B14F-4D97-AF65-F5344CB8AC3E}">
        <p14:creationId xmlns:p14="http://schemas.microsoft.com/office/powerpoint/2010/main" val="129548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8369A84-9DED-4092-A7C0-1FE3CEEB06B9}"/>
              </a:ext>
            </a:extLst>
          </p:cNvPr>
          <p:cNvSpPr/>
          <p:nvPr/>
        </p:nvSpPr>
        <p:spPr>
          <a:xfrm>
            <a:off x="32048" y="58184"/>
            <a:ext cx="1875656" cy="38153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a:solidFill>
                  <a:schemeClr val="bg1"/>
                </a:solidFill>
              </a:rPr>
              <a:t>Example output</a:t>
            </a:r>
          </a:p>
        </p:txBody>
      </p:sp>
      <p:pic>
        <p:nvPicPr>
          <p:cNvPr id="3" name="Picture 2">
            <a:extLst>
              <a:ext uri="{FF2B5EF4-FFF2-40B4-BE49-F238E27FC236}">
                <a16:creationId xmlns:a16="http://schemas.microsoft.com/office/drawing/2014/main" id="{391BBB6C-21A1-4F1A-BBA9-16CAE87D4796}"/>
              </a:ext>
            </a:extLst>
          </p:cNvPr>
          <p:cNvPicPr>
            <a:picLocks noChangeAspect="1"/>
          </p:cNvPicPr>
          <p:nvPr/>
        </p:nvPicPr>
        <p:blipFill>
          <a:blip r:embed="rId2"/>
          <a:stretch>
            <a:fillRect/>
          </a:stretch>
        </p:blipFill>
        <p:spPr>
          <a:xfrm>
            <a:off x="0" y="426720"/>
            <a:ext cx="9144000" cy="4290060"/>
          </a:xfrm>
          <a:prstGeom prst="rect">
            <a:avLst/>
          </a:prstGeom>
        </p:spPr>
      </p:pic>
      <p:sp>
        <p:nvSpPr>
          <p:cNvPr id="11" name="Speech Bubble: Rectangle with Corners Rounded 10">
            <a:extLst>
              <a:ext uri="{FF2B5EF4-FFF2-40B4-BE49-F238E27FC236}">
                <a16:creationId xmlns:a16="http://schemas.microsoft.com/office/drawing/2014/main" id="{0D609A39-929B-40B2-BB08-0DCC1A6C2847}"/>
              </a:ext>
            </a:extLst>
          </p:cNvPr>
          <p:cNvSpPr/>
          <p:nvPr/>
        </p:nvSpPr>
        <p:spPr>
          <a:xfrm>
            <a:off x="5868144" y="3939902"/>
            <a:ext cx="3024336" cy="1080120"/>
          </a:xfrm>
          <a:prstGeom prst="wedgeRoundRectCallout">
            <a:avLst>
              <a:gd name="adj1" fmla="val -58935"/>
              <a:gd name="adj2" fmla="val -88473"/>
              <a:gd name="adj3" fmla="val 1666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Ability to harvest a wide </a:t>
            </a:r>
            <a:r>
              <a:rPr lang="en-US" b="1" dirty="0"/>
              <a:t>picture gallery </a:t>
            </a:r>
            <a:r>
              <a:rPr lang="en-US" dirty="0"/>
              <a:t>of ‘in vivo’ insights at varying touchpoints</a:t>
            </a:r>
          </a:p>
        </p:txBody>
      </p:sp>
    </p:spTree>
    <p:extLst>
      <p:ext uri="{BB962C8B-B14F-4D97-AF65-F5344CB8AC3E}">
        <p14:creationId xmlns:p14="http://schemas.microsoft.com/office/powerpoint/2010/main" val="3272019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9221">
            <a:extLst>
              <a:ext uri="{FF2B5EF4-FFF2-40B4-BE49-F238E27FC236}">
                <a16:creationId xmlns:a16="http://schemas.microsoft.com/office/drawing/2014/main" id="{BD8DA910-B971-4DF7-B9BC-BBF1D14B67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4214" y="953252"/>
            <a:ext cx="2949787" cy="1659255"/>
          </a:xfrm>
          <a:prstGeom prst="rect">
            <a:avLst/>
          </a:prstGeom>
        </p:spPr>
      </p:pic>
      <p:pic>
        <p:nvPicPr>
          <p:cNvPr id="29" name="Picture 28">
            <a:extLst>
              <a:ext uri="{FF2B5EF4-FFF2-40B4-BE49-F238E27FC236}">
                <a16:creationId xmlns:a16="http://schemas.microsoft.com/office/drawing/2014/main" id="{0E8BDE1E-96E7-4925-B9D6-E1A97F20F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72" y="2391828"/>
            <a:ext cx="3273832" cy="2180172"/>
          </a:xfrm>
          <a:prstGeom prst="rect">
            <a:avLst/>
          </a:prstGeom>
        </p:spPr>
      </p:pic>
      <p:pic>
        <p:nvPicPr>
          <p:cNvPr id="30" name="Picture 29">
            <a:extLst>
              <a:ext uri="{FF2B5EF4-FFF2-40B4-BE49-F238E27FC236}">
                <a16:creationId xmlns:a16="http://schemas.microsoft.com/office/drawing/2014/main" id="{EAF0103E-D77A-42D4-ADE3-0D7AC165E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6632" y="3856530"/>
            <a:ext cx="2289091" cy="1286970"/>
          </a:xfrm>
          <a:prstGeom prst="rect">
            <a:avLst/>
          </a:prstGeom>
        </p:spPr>
      </p:pic>
      <p:pic>
        <p:nvPicPr>
          <p:cNvPr id="31" name="Picture 30">
            <a:extLst>
              <a:ext uri="{FF2B5EF4-FFF2-40B4-BE49-F238E27FC236}">
                <a16:creationId xmlns:a16="http://schemas.microsoft.com/office/drawing/2014/main" id="{6640BFE0-82B4-43C4-B78E-5DED9179A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0" y="2941181"/>
            <a:ext cx="3318510" cy="2215622"/>
          </a:xfrm>
          <a:prstGeom prst="rect">
            <a:avLst/>
          </a:prstGeom>
        </p:spPr>
      </p:pic>
      <p:pic>
        <p:nvPicPr>
          <p:cNvPr id="9216" name="Picture 9215">
            <a:extLst>
              <a:ext uri="{FF2B5EF4-FFF2-40B4-BE49-F238E27FC236}">
                <a16:creationId xmlns:a16="http://schemas.microsoft.com/office/drawing/2014/main" id="{E594C009-C5F3-487F-B363-2665582BB0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67" r="14245" b="4759"/>
          <a:stretch/>
        </p:blipFill>
        <p:spPr>
          <a:xfrm>
            <a:off x="-12543" y="2216174"/>
            <a:ext cx="2438685" cy="1580294"/>
          </a:xfrm>
          <a:prstGeom prst="rect">
            <a:avLst/>
          </a:prstGeom>
        </p:spPr>
      </p:pic>
      <p:pic>
        <p:nvPicPr>
          <p:cNvPr id="9219" name="Picture 9218">
            <a:extLst>
              <a:ext uri="{FF2B5EF4-FFF2-40B4-BE49-F238E27FC236}">
                <a16:creationId xmlns:a16="http://schemas.microsoft.com/office/drawing/2014/main" id="{2D735FB1-E66F-4F69-986A-6FC0136CE2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045" y="976127"/>
            <a:ext cx="2450910" cy="2450910"/>
          </a:xfrm>
          <a:prstGeom prst="rect">
            <a:avLst/>
          </a:prstGeom>
        </p:spPr>
      </p:pic>
      <p:pic>
        <p:nvPicPr>
          <p:cNvPr id="9220" name="Picture 9219">
            <a:extLst>
              <a:ext uri="{FF2B5EF4-FFF2-40B4-BE49-F238E27FC236}">
                <a16:creationId xmlns:a16="http://schemas.microsoft.com/office/drawing/2014/main" id="{0C0FF8FB-F997-4005-BD03-7D476E8655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1068" y="953252"/>
            <a:ext cx="2316803" cy="2296391"/>
          </a:xfrm>
          <a:prstGeom prst="rect">
            <a:avLst/>
          </a:prstGeom>
        </p:spPr>
      </p:pic>
      <p:pic>
        <p:nvPicPr>
          <p:cNvPr id="9221" name="Picture 9220">
            <a:extLst>
              <a:ext uri="{FF2B5EF4-FFF2-40B4-BE49-F238E27FC236}">
                <a16:creationId xmlns:a16="http://schemas.microsoft.com/office/drawing/2014/main" id="{550889E5-FB5B-46FC-816B-7BAE396687EF}"/>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085150" y="4322619"/>
            <a:ext cx="1074883" cy="806162"/>
          </a:xfrm>
          <a:prstGeom prst="rect">
            <a:avLst/>
          </a:prstGeom>
        </p:spPr>
      </p:pic>
      <p:pic>
        <p:nvPicPr>
          <p:cNvPr id="9223" name="Picture 9222">
            <a:extLst>
              <a:ext uri="{FF2B5EF4-FFF2-40B4-BE49-F238E27FC236}">
                <a16:creationId xmlns:a16="http://schemas.microsoft.com/office/drawing/2014/main" id="{8687EA4A-1949-4817-8277-44D68AF5253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27880"/>
          <a:stretch/>
        </p:blipFill>
        <p:spPr>
          <a:xfrm>
            <a:off x="-2400" y="969772"/>
            <a:ext cx="2053933" cy="1601978"/>
          </a:xfrm>
          <a:prstGeom prst="rect">
            <a:avLst/>
          </a:prstGeom>
        </p:spPr>
      </p:pic>
      <p:pic>
        <p:nvPicPr>
          <p:cNvPr id="28" name="Picture 27">
            <a:extLst>
              <a:ext uri="{FF2B5EF4-FFF2-40B4-BE49-F238E27FC236}">
                <a16:creationId xmlns:a16="http://schemas.microsoft.com/office/drawing/2014/main" id="{093C3582-F202-4FE6-8D60-CCC1A871A22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272143" y="3207014"/>
            <a:ext cx="2599718" cy="1949789"/>
          </a:xfrm>
          <a:prstGeom prst="rect">
            <a:avLst/>
          </a:prstGeom>
        </p:spPr>
      </p:pic>
      <p:sp>
        <p:nvSpPr>
          <p:cNvPr id="9218" name="Rectangle 2"/>
          <p:cNvSpPr>
            <a:spLocks noGrp="1" noChangeArrowheads="1"/>
          </p:cNvSpPr>
          <p:nvPr>
            <p:ph type="title"/>
          </p:nvPr>
        </p:nvSpPr>
        <p:spPr>
          <a:xfrm>
            <a:off x="-12543" y="-306"/>
            <a:ext cx="9144000" cy="1659254"/>
          </a:xfrm>
          <a:solidFill>
            <a:schemeClr val="bg1"/>
          </a:solidFill>
        </p:spPr>
        <p:txBody>
          <a:bodyPr>
            <a:noAutofit/>
          </a:bodyPr>
          <a:lstStyle/>
          <a:p>
            <a:pPr algn="ctr">
              <a:lnSpc>
                <a:spcPct val="100000"/>
              </a:lnSpc>
              <a:buClr>
                <a:schemeClr val="tx1"/>
              </a:buClr>
            </a:pPr>
            <a:r>
              <a:rPr lang="en-US" sz="1800" b="1" dirty="0">
                <a:solidFill>
                  <a:srgbClr val="00B050"/>
                </a:solidFill>
                <a:latin typeface="Arial Rounded MT Bold" panose="020F0704030504030204" pitchFamily="34" charset="0"/>
                <a:cs typeface="Aharoni" panose="02010803020104030203" pitchFamily="2" charset="-79"/>
              </a:rPr>
              <a:t>Potential</a:t>
            </a:r>
            <a:r>
              <a:rPr lang="en-US" sz="1800" b="1" dirty="0">
                <a:latin typeface="Corbel Light" panose="020B0303020204020204" pitchFamily="34" charset="0"/>
              </a:rPr>
              <a:t> </a:t>
            </a:r>
            <a:r>
              <a:rPr lang="en-US" sz="1800" dirty="0">
                <a:latin typeface="Corbel Light" panose="020B0303020204020204" pitchFamily="34" charset="0"/>
              </a:rPr>
              <a:t>targets perceive </a:t>
            </a:r>
            <a:r>
              <a:rPr lang="en-US" sz="1800" b="1" dirty="0">
                <a:solidFill>
                  <a:srgbClr val="FF6665"/>
                </a:solidFill>
                <a:latin typeface="Arial Rounded MT Bold" panose="020F0704030504030204" pitchFamily="34" charset="0"/>
              </a:rPr>
              <a:t>Smart Home </a:t>
            </a:r>
            <a:r>
              <a:rPr lang="en-US" sz="1800" dirty="0">
                <a:latin typeface="Corbel Light" panose="020B0303020204020204" pitchFamily="34" charset="0"/>
              </a:rPr>
              <a:t>technology as something </a:t>
            </a:r>
            <a:r>
              <a:rPr lang="en-US" sz="1800" b="1" dirty="0">
                <a:solidFill>
                  <a:srgbClr val="FF6665"/>
                </a:solidFill>
                <a:latin typeface="Arial Rounded MT Bold" panose="020F0704030504030204" pitchFamily="34" charset="0"/>
              </a:rPr>
              <a:t>futuristic.</a:t>
            </a:r>
            <a:br>
              <a:rPr lang="en-US" sz="1800" dirty="0">
                <a:latin typeface="Corbel Light" panose="020B0303020204020204" pitchFamily="34" charset="0"/>
              </a:rPr>
            </a:br>
            <a:r>
              <a:rPr lang="en-US" sz="1800" dirty="0">
                <a:latin typeface="Corbel Light" panose="020B0303020204020204" pitchFamily="34" charset="0"/>
              </a:rPr>
              <a:t>They also believe SH tech is way out of their league only understood by the tech proficient</a:t>
            </a:r>
            <a:br>
              <a:rPr lang="en-US" sz="1800" dirty="0">
                <a:latin typeface="Corbel Light" panose="020B0303020204020204" pitchFamily="34" charset="0"/>
              </a:rPr>
            </a:br>
            <a:br>
              <a:rPr lang="en-US" sz="1800" dirty="0">
                <a:latin typeface="Corbel Light" panose="020B0303020204020204" pitchFamily="34" charset="0"/>
              </a:rPr>
            </a:br>
            <a:r>
              <a:rPr lang="en-US" sz="1800" b="1" dirty="0">
                <a:solidFill>
                  <a:srgbClr val="FF6665"/>
                </a:solidFill>
                <a:latin typeface="Arial Rounded MT Bold" panose="020F0704030504030204" pitchFamily="34" charset="0"/>
              </a:rPr>
              <a:t>misconceptions manifest in absence of user friendly and relevant communication </a:t>
            </a:r>
            <a:r>
              <a:rPr lang="en-US" sz="1800" dirty="0">
                <a:latin typeface="Corbel Light" panose="020B0303020204020204" pitchFamily="34" charset="0"/>
              </a:rPr>
              <a:t>[at all touchpoints]</a:t>
            </a:r>
          </a:p>
        </p:txBody>
      </p:sp>
    </p:spTree>
    <p:extLst>
      <p:ext uri="{BB962C8B-B14F-4D97-AF65-F5344CB8AC3E}">
        <p14:creationId xmlns:p14="http://schemas.microsoft.com/office/powerpoint/2010/main" val="954454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C78DBF5-4EBE-4E61-BC72-76A3FA583177}"/>
              </a:ext>
            </a:extLst>
          </p:cNvPr>
          <p:cNvSpPr>
            <a:spLocks noGrp="1" noChangeArrowheads="1"/>
          </p:cNvSpPr>
          <p:nvPr>
            <p:ph type="title"/>
          </p:nvPr>
        </p:nvSpPr>
        <p:spPr>
          <a:xfrm>
            <a:off x="0" y="136462"/>
            <a:ext cx="9144000" cy="644237"/>
          </a:xfrm>
          <a:solidFill>
            <a:schemeClr val="tx1"/>
          </a:solidFill>
        </p:spPr>
        <p:txBody>
          <a:bodyPr vert="horz" lIns="68568" tIns="34289" rIns="68568" bIns="34289" rtlCol="0" anchor="ctr">
            <a:normAutofit/>
          </a:bodyPr>
          <a:lstStyle/>
          <a:p>
            <a:pPr algn="ctr"/>
            <a:r>
              <a:rPr lang="en-US" b="1" dirty="0">
                <a:solidFill>
                  <a:schemeClr val="bg1"/>
                </a:solidFill>
                <a:latin typeface="Arial Rounded MT Bold" panose="020F0704030504030204" pitchFamily="34" charset="0"/>
              </a:rPr>
              <a:t>Smart [ &amp; home] technology barriers in a cloud…</a:t>
            </a:r>
          </a:p>
        </p:txBody>
      </p:sp>
      <p:pic>
        <p:nvPicPr>
          <p:cNvPr id="5" name="Picture 4">
            <a:extLst>
              <a:ext uri="{FF2B5EF4-FFF2-40B4-BE49-F238E27FC236}">
                <a16:creationId xmlns:a16="http://schemas.microsoft.com/office/drawing/2014/main" id="{3242CC91-E108-4198-ABA7-AC9667B16A30}"/>
              </a:ext>
            </a:extLst>
          </p:cNvPr>
          <p:cNvPicPr/>
          <p:nvPr/>
        </p:nvPicPr>
        <p:blipFill rotWithShape="1">
          <a:blip r:embed="rId2">
            <a:extLst>
              <a:ext uri="{28A0092B-C50C-407E-A947-70E740481C1C}">
                <a14:useLocalDpi xmlns:a14="http://schemas.microsoft.com/office/drawing/2010/main" val="0"/>
              </a:ext>
            </a:extLst>
          </a:blip>
          <a:srcRect l="30484" r="30219"/>
          <a:stretch/>
        </p:blipFill>
        <p:spPr bwMode="auto">
          <a:xfrm>
            <a:off x="756544" y="1237470"/>
            <a:ext cx="3642274" cy="2668559"/>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A430767-830A-4DA5-B97D-CCAB96EE954E}"/>
              </a:ext>
            </a:extLst>
          </p:cNvPr>
          <p:cNvPicPr/>
          <p:nvPr/>
        </p:nvPicPr>
        <p:blipFill rotWithShape="1">
          <a:blip r:embed="rId3">
            <a:extLst>
              <a:ext uri="{28A0092B-C50C-407E-A947-70E740481C1C}">
                <a14:useLocalDpi xmlns:a14="http://schemas.microsoft.com/office/drawing/2010/main" val="0"/>
              </a:ext>
            </a:extLst>
          </a:blip>
          <a:srcRect l="33807" r="31664"/>
          <a:stretch/>
        </p:blipFill>
        <p:spPr bwMode="auto">
          <a:xfrm>
            <a:off x="5547276" y="1872235"/>
            <a:ext cx="2701635" cy="1421078"/>
          </a:xfrm>
          <a:prstGeom prst="rect">
            <a:avLst/>
          </a:prstGeom>
          <a:ln>
            <a:noFill/>
          </a:ln>
          <a:extLst>
            <a:ext uri="{53640926-AAD7-44D8-BBD7-CCE9431645EC}">
              <a14:shadowObscured xmlns:a14="http://schemas.microsoft.com/office/drawing/2010/main"/>
            </a:ext>
          </a:extLst>
        </p:spPr>
      </p:pic>
      <p:sp>
        <p:nvSpPr>
          <p:cNvPr id="9" name="Rectangle: Rounded Corners 8">
            <a:extLst>
              <a:ext uri="{FF2B5EF4-FFF2-40B4-BE49-F238E27FC236}">
                <a16:creationId xmlns:a16="http://schemas.microsoft.com/office/drawing/2014/main" id="{0862C9BE-AFDE-461A-81E8-B861F58344D4}"/>
              </a:ext>
            </a:extLst>
          </p:cNvPr>
          <p:cNvSpPr/>
          <p:nvPr/>
        </p:nvSpPr>
        <p:spPr>
          <a:xfrm>
            <a:off x="756544" y="4362800"/>
            <a:ext cx="1778295" cy="39201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POTENTIAL</a:t>
            </a:r>
          </a:p>
        </p:txBody>
      </p:sp>
      <p:sp>
        <p:nvSpPr>
          <p:cNvPr id="11" name="Rectangle: Rounded Corners 10">
            <a:extLst>
              <a:ext uri="{FF2B5EF4-FFF2-40B4-BE49-F238E27FC236}">
                <a16:creationId xmlns:a16="http://schemas.microsoft.com/office/drawing/2014/main" id="{0275A0A9-5186-458C-9C66-3C5827B3773B}"/>
              </a:ext>
            </a:extLst>
          </p:cNvPr>
          <p:cNvSpPr/>
          <p:nvPr/>
        </p:nvSpPr>
        <p:spPr>
          <a:xfrm>
            <a:off x="2620523" y="4362798"/>
            <a:ext cx="1778295" cy="392019"/>
          </a:xfrm>
          <a:prstGeom prst="roundRect">
            <a:avLst/>
          </a:prstGeom>
          <a:solidFill>
            <a:srgbClr val="456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MAINSTREAM</a:t>
            </a:r>
          </a:p>
        </p:txBody>
      </p:sp>
      <p:sp>
        <p:nvSpPr>
          <p:cNvPr id="12" name="Rectangle: Rounded Corners 11">
            <a:extLst>
              <a:ext uri="{FF2B5EF4-FFF2-40B4-BE49-F238E27FC236}">
                <a16:creationId xmlns:a16="http://schemas.microsoft.com/office/drawing/2014/main" id="{7C770E8A-0538-4280-9979-0F84F2E72784}"/>
              </a:ext>
            </a:extLst>
          </p:cNvPr>
          <p:cNvSpPr/>
          <p:nvPr/>
        </p:nvSpPr>
        <p:spPr>
          <a:xfrm>
            <a:off x="6008945" y="4362799"/>
            <a:ext cx="1778295" cy="39201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POTENTIAL</a:t>
            </a:r>
          </a:p>
        </p:txBody>
      </p:sp>
    </p:spTree>
    <p:extLst>
      <p:ext uri="{BB962C8B-B14F-4D97-AF65-F5344CB8AC3E}">
        <p14:creationId xmlns:p14="http://schemas.microsoft.com/office/powerpoint/2010/main" val="4249269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CLIENTS\KOTSOVOLOS\2-003-09-19_SMART HOME PANEL\REVELATION BOARD\BOARD REPORT EXPORTS\martha\activity 2 My smart life\tech_home_image_set_2045\_2_m_a_\dimitris_2019-10-16_07-43-29.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79847" y="1182133"/>
            <a:ext cx="2479490" cy="1621121"/>
          </a:xfrm>
          <a:prstGeom prst="rect">
            <a:avLst/>
          </a:prstGeom>
          <a:noFill/>
          <a:ln>
            <a:noFill/>
          </a:ln>
        </p:spPr>
      </p:pic>
      <p:sp>
        <p:nvSpPr>
          <p:cNvPr id="8" name="Text Box 2"/>
          <p:cNvSpPr txBox="1">
            <a:spLocks noChangeArrowheads="1"/>
          </p:cNvSpPr>
          <p:nvPr/>
        </p:nvSpPr>
        <p:spPr bwMode="auto">
          <a:xfrm>
            <a:off x="4710516" y="1311894"/>
            <a:ext cx="1547440" cy="1236439"/>
          </a:xfrm>
          <a:prstGeom prst="rect">
            <a:avLst/>
          </a:prstGeom>
          <a:noFill/>
          <a:ln w="9525">
            <a:noFill/>
            <a:miter lim="800000"/>
            <a:headEnd/>
            <a:tailEnd/>
          </a:ln>
        </p:spPr>
        <p:txBody>
          <a:bodyPr rot="0" vert="horz" wrap="square" lIns="68580" tIns="34290" rIns="68580" bIns="34290" anchor="t" anchorCtr="0">
            <a:noAutofit/>
          </a:bodyPr>
          <a:lstStyle>
            <a:defPPr>
              <a:defRPr lang="el-GR"/>
            </a:defPPr>
            <a:lvl1pPr algn="ctr" defTabSz="685800">
              <a:lnSpc>
                <a:spcPct val="150000"/>
              </a:lnSpc>
              <a:spcBef>
                <a:spcPts val="450"/>
              </a:spcBef>
              <a:spcAft>
                <a:spcPts val="600"/>
              </a:spcAft>
              <a:defRPr sz="1400">
                <a:solidFill>
                  <a:srgbClr val="2E2B21"/>
                </a:solidFill>
                <a:latin typeface="Arial Rounded MT Bold" panose="020F0704030504030204" pitchFamily="34" charset="0"/>
                <a:ea typeface="Times New Roman" panose="02020603050405020304" pitchFamily="18" charset="0"/>
                <a:cs typeface="Times New Roman" panose="02020603050405020304" pitchFamily="18" charset="0"/>
              </a:defRPr>
            </a:lvl1pPr>
          </a:lstStyle>
          <a:p>
            <a:r>
              <a:rPr lang="en-US" sz="1600" dirty="0">
                <a:solidFill>
                  <a:srgbClr val="FF6665"/>
                </a:solidFill>
              </a:rPr>
              <a:t>Simplicity Contentment Free time</a:t>
            </a:r>
          </a:p>
        </p:txBody>
      </p:sp>
      <p:sp>
        <p:nvSpPr>
          <p:cNvPr id="16" name="Rectangle 2">
            <a:extLst>
              <a:ext uri="{FF2B5EF4-FFF2-40B4-BE49-F238E27FC236}">
                <a16:creationId xmlns:a16="http://schemas.microsoft.com/office/drawing/2014/main" id="{68D62AF1-939E-4846-BCB9-9FEF45300C5D}"/>
              </a:ext>
            </a:extLst>
          </p:cNvPr>
          <p:cNvSpPr>
            <a:spLocks noGrp="1" noChangeArrowheads="1"/>
          </p:cNvSpPr>
          <p:nvPr>
            <p:ph type="title"/>
          </p:nvPr>
        </p:nvSpPr>
        <p:spPr>
          <a:xfrm>
            <a:off x="0" y="66440"/>
            <a:ext cx="9144000" cy="484432"/>
          </a:xfrm>
          <a:solidFill>
            <a:schemeClr val="tx1"/>
          </a:solidFill>
        </p:spPr>
        <p:txBody>
          <a:bodyPr vert="horz" lIns="68568" tIns="34289" rIns="68568" bIns="34289" rtlCol="0" anchor="ctr">
            <a:normAutofit/>
          </a:bodyPr>
          <a:lstStyle/>
          <a:p>
            <a:pPr algn="ctr"/>
            <a:r>
              <a:rPr lang="en-US" b="1" dirty="0">
                <a:solidFill>
                  <a:schemeClr val="bg1"/>
                </a:solidFill>
                <a:latin typeface="Arial Rounded MT Bold" panose="020F0704030504030204" pitchFamily="34" charset="0"/>
              </a:rPr>
              <a:t>Learning from proficient SH users and impact on their life</a:t>
            </a:r>
          </a:p>
        </p:txBody>
      </p:sp>
      <p:sp>
        <p:nvSpPr>
          <p:cNvPr id="17" name="Text Box 2">
            <a:extLst>
              <a:ext uri="{FF2B5EF4-FFF2-40B4-BE49-F238E27FC236}">
                <a16:creationId xmlns:a16="http://schemas.microsoft.com/office/drawing/2014/main" id="{59A3AD0E-8D38-40FF-9032-6FC185301669}"/>
              </a:ext>
            </a:extLst>
          </p:cNvPr>
          <p:cNvSpPr txBox="1">
            <a:spLocks noChangeArrowheads="1"/>
          </p:cNvSpPr>
          <p:nvPr/>
        </p:nvSpPr>
        <p:spPr bwMode="auto">
          <a:xfrm>
            <a:off x="4516688" y="3369058"/>
            <a:ext cx="2259192" cy="883698"/>
          </a:xfrm>
          <a:prstGeom prst="rect">
            <a:avLst/>
          </a:prstGeom>
          <a:noFill/>
          <a:ln w="9525">
            <a:noFill/>
            <a:miter lim="800000"/>
            <a:headEnd/>
            <a:tailEnd/>
          </a:ln>
        </p:spPr>
        <p:txBody>
          <a:bodyPr rot="0" vert="horz" wrap="square" lIns="68580" tIns="34290" rIns="68580" bIns="34290" anchor="t" anchorCtr="0">
            <a:noAutofit/>
          </a:bodyPr>
          <a:lstStyle>
            <a:defPPr>
              <a:defRPr lang="el-GR"/>
            </a:defPPr>
            <a:lvl1pPr algn="ctr" defTabSz="685800">
              <a:lnSpc>
                <a:spcPct val="150000"/>
              </a:lnSpc>
              <a:spcBef>
                <a:spcPts val="0"/>
              </a:spcBef>
              <a:spcAft>
                <a:spcPts val="0"/>
              </a:spcAft>
              <a:defRPr sz="1400">
                <a:solidFill>
                  <a:srgbClr val="2E2B21"/>
                </a:solidFill>
                <a:latin typeface="Arial Rounded MT Bold" panose="020F0704030504030204" pitchFamily="34" charset="0"/>
                <a:ea typeface="Times New Roman" panose="02020603050405020304" pitchFamily="18" charset="0"/>
                <a:cs typeface="Times New Roman" panose="02020603050405020304" pitchFamily="18" charset="0"/>
              </a:defRPr>
            </a:lvl1pPr>
          </a:lstStyle>
          <a:p>
            <a:r>
              <a:rPr lang="en-US" sz="1600" dirty="0">
                <a:solidFill>
                  <a:srgbClr val="FF6665"/>
                </a:solidFill>
              </a:rPr>
              <a:t>Fun -  Bonding</a:t>
            </a:r>
          </a:p>
          <a:p>
            <a:r>
              <a:rPr lang="en-US" sz="1600" dirty="0">
                <a:solidFill>
                  <a:srgbClr val="FF6665"/>
                </a:solidFill>
              </a:rPr>
              <a:t>Abundance - choice</a:t>
            </a:r>
          </a:p>
        </p:txBody>
      </p:sp>
      <p:sp>
        <p:nvSpPr>
          <p:cNvPr id="18" name="Text Box 2">
            <a:extLst>
              <a:ext uri="{FF2B5EF4-FFF2-40B4-BE49-F238E27FC236}">
                <a16:creationId xmlns:a16="http://schemas.microsoft.com/office/drawing/2014/main" id="{A70160AA-CCCD-41CE-AB1F-584738776B61}"/>
              </a:ext>
            </a:extLst>
          </p:cNvPr>
          <p:cNvSpPr txBox="1">
            <a:spLocks noChangeArrowheads="1"/>
          </p:cNvSpPr>
          <p:nvPr/>
        </p:nvSpPr>
        <p:spPr bwMode="auto">
          <a:xfrm>
            <a:off x="146535" y="3862306"/>
            <a:ext cx="1609142" cy="699765"/>
          </a:xfrm>
          <a:prstGeom prst="rect">
            <a:avLst/>
          </a:prstGeom>
          <a:noFill/>
          <a:ln w="9525">
            <a:noFill/>
            <a:miter lim="800000"/>
            <a:headEnd/>
            <a:tailEnd/>
          </a:ln>
        </p:spPr>
        <p:txBody>
          <a:bodyPr rot="0" vert="horz" wrap="square" lIns="68580" tIns="34290" rIns="68580" bIns="34290" anchor="t" anchorCtr="0">
            <a:noAutofit/>
          </a:bodyPr>
          <a:lstStyle>
            <a:defPPr>
              <a:defRPr lang="el-GR"/>
            </a:defPPr>
            <a:lvl1pPr algn="ctr" defTabSz="685800">
              <a:lnSpc>
                <a:spcPct val="150000"/>
              </a:lnSpc>
              <a:spcBef>
                <a:spcPts val="450"/>
              </a:spcBef>
              <a:spcAft>
                <a:spcPts val="600"/>
              </a:spcAft>
              <a:defRPr sz="1400">
                <a:solidFill>
                  <a:srgbClr val="2E2B21"/>
                </a:solidFill>
                <a:latin typeface="Arial Rounded MT Bold" panose="020F0704030504030204" pitchFamily="34" charset="0"/>
                <a:ea typeface="Times New Roman" panose="02020603050405020304" pitchFamily="18" charset="0"/>
                <a:cs typeface="Times New Roman" panose="02020603050405020304" pitchFamily="18" charset="0"/>
              </a:defRPr>
            </a:lvl1pPr>
          </a:lstStyle>
          <a:p>
            <a:pPr>
              <a:spcBef>
                <a:spcPts val="0"/>
              </a:spcBef>
              <a:spcAft>
                <a:spcPts val="0"/>
              </a:spcAft>
            </a:pPr>
            <a:r>
              <a:rPr lang="en-US" dirty="0">
                <a:solidFill>
                  <a:schemeClr val="tx1"/>
                </a:solidFill>
              </a:rPr>
              <a:t>Limited options</a:t>
            </a:r>
          </a:p>
          <a:p>
            <a:pPr>
              <a:spcBef>
                <a:spcPts val="0"/>
              </a:spcBef>
              <a:spcAft>
                <a:spcPts val="0"/>
              </a:spcAft>
            </a:pPr>
            <a:r>
              <a:rPr lang="en-US" dirty="0">
                <a:solidFill>
                  <a:schemeClr val="tx1"/>
                </a:solidFill>
              </a:rPr>
              <a:t>Boredom</a:t>
            </a:r>
          </a:p>
        </p:txBody>
      </p:sp>
      <p:sp>
        <p:nvSpPr>
          <p:cNvPr id="2" name="Freeform: Shape 1">
            <a:extLst>
              <a:ext uri="{FF2B5EF4-FFF2-40B4-BE49-F238E27FC236}">
                <a16:creationId xmlns:a16="http://schemas.microsoft.com/office/drawing/2014/main" id="{D90033EE-6076-4191-9D5C-554775D5A8B8}"/>
              </a:ext>
            </a:extLst>
          </p:cNvPr>
          <p:cNvSpPr/>
          <p:nvPr/>
        </p:nvSpPr>
        <p:spPr>
          <a:xfrm>
            <a:off x="7495" y="757723"/>
            <a:ext cx="5644625" cy="883699"/>
          </a:xfrm>
          <a:custGeom>
            <a:avLst/>
            <a:gdLst>
              <a:gd name="connsiteX0" fmla="*/ 0 w 7825614"/>
              <a:gd name="connsiteY0" fmla="*/ 981856 h 981856"/>
              <a:gd name="connsiteX1" fmla="*/ 2578308 w 7825614"/>
              <a:gd name="connsiteY1" fmla="*/ 104931 h 981856"/>
              <a:gd name="connsiteX2" fmla="*/ 4631961 w 7825614"/>
              <a:gd name="connsiteY2" fmla="*/ 119922 h 981856"/>
              <a:gd name="connsiteX3" fmla="*/ 5673777 w 7825614"/>
              <a:gd name="connsiteY3" fmla="*/ 179882 h 981856"/>
              <a:gd name="connsiteX4" fmla="*/ 6580682 w 7825614"/>
              <a:gd name="connsiteY4" fmla="*/ 0 h 981856"/>
              <a:gd name="connsiteX5" fmla="*/ 7060367 w 7825614"/>
              <a:gd name="connsiteY5" fmla="*/ 179882 h 981856"/>
              <a:gd name="connsiteX6" fmla="*/ 6363325 w 7825614"/>
              <a:gd name="connsiteY6" fmla="*/ 292308 h 981856"/>
              <a:gd name="connsiteX7" fmla="*/ 7157803 w 7825614"/>
              <a:gd name="connsiteY7" fmla="*/ 419725 h 981856"/>
              <a:gd name="connsiteX8" fmla="*/ 7824866 w 7825614"/>
              <a:gd name="connsiteY8" fmla="*/ 82446 h 981856"/>
              <a:gd name="connsiteX9" fmla="*/ 7300210 w 7825614"/>
              <a:gd name="connsiteY9" fmla="*/ 194872 h 981856"/>
              <a:gd name="connsiteX10" fmla="*/ 7300210 w 7825614"/>
              <a:gd name="connsiteY10" fmla="*/ 194872 h 98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5614" h="981856">
                <a:moveTo>
                  <a:pt x="0" y="981856"/>
                </a:moveTo>
                <a:cubicBezTo>
                  <a:pt x="903157" y="615221"/>
                  <a:pt x="1806315" y="248587"/>
                  <a:pt x="2578308" y="104931"/>
                </a:cubicBezTo>
                <a:cubicBezTo>
                  <a:pt x="3350301" y="-38725"/>
                  <a:pt x="4116050" y="107430"/>
                  <a:pt x="4631961" y="119922"/>
                </a:cubicBezTo>
                <a:cubicBezTo>
                  <a:pt x="5147872" y="132414"/>
                  <a:pt x="5348990" y="199869"/>
                  <a:pt x="5673777" y="179882"/>
                </a:cubicBezTo>
                <a:cubicBezTo>
                  <a:pt x="5998564" y="159895"/>
                  <a:pt x="6349584" y="0"/>
                  <a:pt x="6580682" y="0"/>
                </a:cubicBezTo>
                <a:cubicBezTo>
                  <a:pt x="6811780" y="0"/>
                  <a:pt x="7096593" y="131164"/>
                  <a:pt x="7060367" y="179882"/>
                </a:cubicBezTo>
                <a:cubicBezTo>
                  <a:pt x="7024141" y="228600"/>
                  <a:pt x="6347086" y="252334"/>
                  <a:pt x="6363325" y="292308"/>
                </a:cubicBezTo>
                <a:cubicBezTo>
                  <a:pt x="6379564" y="332282"/>
                  <a:pt x="6914213" y="454702"/>
                  <a:pt x="7157803" y="419725"/>
                </a:cubicBezTo>
                <a:cubicBezTo>
                  <a:pt x="7401393" y="384748"/>
                  <a:pt x="7801132" y="119921"/>
                  <a:pt x="7824866" y="82446"/>
                </a:cubicBezTo>
                <a:cubicBezTo>
                  <a:pt x="7848600" y="44971"/>
                  <a:pt x="7300210" y="194872"/>
                  <a:pt x="7300210" y="194872"/>
                </a:cubicBezTo>
                <a:lnTo>
                  <a:pt x="7300210" y="194872"/>
                </a:lnTo>
              </a:path>
            </a:pathLst>
          </a:custGeom>
          <a:noFill/>
          <a:ln w="28575">
            <a:solidFill>
              <a:srgbClr val="FF66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
          <p:cNvSpPr txBox="1">
            <a:spLocks noChangeArrowheads="1"/>
          </p:cNvSpPr>
          <p:nvPr/>
        </p:nvSpPr>
        <p:spPr bwMode="auto">
          <a:xfrm>
            <a:off x="38648" y="1626112"/>
            <a:ext cx="1441303" cy="1192453"/>
          </a:xfrm>
          <a:prstGeom prst="rect">
            <a:avLst/>
          </a:prstGeom>
          <a:noFill/>
          <a:ln w="9525">
            <a:noFill/>
            <a:miter lim="800000"/>
            <a:headEnd/>
            <a:tailEnd/>
          </a:ln>
        </p:spPr>
        <p:txBody>
          <a:bodyPr rot="0" vert="horz" wrap="square" lIns="68580" tIns="34290" rIns="68580" bIns="34290" anchor="t" anchorCtr="0">
            <a:noAutofit/>
          </a:bodyPr>
          <a:lstStyle/>
          <a:p>
            <a:pPr algn="ctr" defTabSz="685800">
              <a:lnSpc>
                <a:spcPct val="150000"/>
              </a:lnSpc>
              <a:spcBef>
                <a:spcPts val="450"/>
              </a:spcBef>
              <a:spcAft>
                <a:spcPts val="600"/>
              </a:spcAft>
            </a:pPr>
            <a:r>
              <a:rPr lang="en-US" sz="1400" dirty="0">
                <a:latin typeface="Arial Rounded MT Bold" panose="020F0704030504030204" pitchFamily="34" charset="0"/>
                <a:ea typeface="Times New Roman" panose="02020603050405020304" pitchFamily="18" charset="0"/>
                <a:cs typeface="Times New Roman" panose="02020603050405020304" pitchFamily="18" charset="0"/>
              </a:rPr>
              <a:t>Complexity Annoyance High effort</a:t>
            </a:r>
            <a:endParaRPr lang="el-GR" sz="1400" dirty="0">
              <a:latin typeface="Segoe Print" panose="02000600000000000000" pitchFamily="2"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D6F37FE-6D7E-4F2E-87D2-BD7F7380B006}"/>
              </a:ext>
            </a:extLst>
          </p:cNvPr>
          <p:cNvPicPr>
            <a:picLocks noChangeAspect="1"/>
          </p:cNvPicPr>
          <p:nvPr/>
        </p:nvPicPr>
        <p:blipFill>
          <a:blip r:embed="rId3"/>
          <a:stretch>
            <a:fillRect/>
          </a:stretch>
        </p:blipFill>
        <p:spPr>
          <a:xfrm>
            <a:off x="6257956" y="757723"/>
            <a:ext cx="2480966" cy="1654794"/>
          </a:xfrm>
          <a:prstGeom prst="rect">
            <a:avLst/>
          </a:prstGeom>
        </p:spPr>
      </p:pic>
      <p:pic>
        <p:nvPicPr>
          <p:cNvPr id="13" name="Picture 12">
            <a:extLst>
              <a:ext uri="{FF2B5EF4-FFF2-40B4-BE49-F238E27FC236}">
                <a16:creationId xmlns:a16="http://schemas.microsoft.com/office/drawing/2014/main" id="{4970637D-6BA3-4EA1-A640-85536FCCDEF9}"/>
              </a:ext>
            </a:extLst>
          </p:cNvPr>
          <p:cNvPicPr>
            <a:picLocks noChangeAspect="1"/>
          </p:cNvPicPr>
          <p:nvPr/>
        </p:nvPicPr>
        <p:blipFill>
          <a:blip r:embed="rId4"/>
          <a:stretch>
            <a:fillRect/>
          </a:stretch>
        </p:blipFill>
        <p:spPr>
          <a:xfrm>
            <a:off x="1755677" y="3080327"/>
            <a:ext cx="1362851" cy="2044277"/>
          </a:xfrm>
          <a:prstGeom prst="rect">
            <a:avLst/>
          </a:prstGeom>
        </p:spPr>
      </p:pic>
      <p:pic>
        <p:nvPicPr>
          <p:cNvPr id="14" name="Picture 13">
            <a:extLst>
              <a:ext uri="{FF2B5EF4-FFF2-40B4-BE49-F238E27FC236}">
                <a16:creationId xmlns:a16="http://schemas.microsoft.com/office/drawing/2014/main" id="{6E64F2C0-B760-40C9-A0A8-FC80C1F95668}"/>
              </a:ext>
            </a:extLst>
          </p:cNvPr>
          <p:cNvPicPr>
            <a:picLocks noChangeAspect="1"/>
          </p:cNvPicPr>
          <p:nvPr/>
        </p:nvPicPr>
        <p:blipFill>
          <a:blip r:embed="rId5"/>
          <a:stretch>
            <a:fillRect/>
          </a:stretch>
        </p:blipFill>
        <p:spPr>
          <a:xfrm>
            <a:off x="7009135" y="2502013"/>
            <a:ext cx="1745192" cy="2617788"/>
          </a:xfrm>
          <a:prstGeom prst="rect">
            <a:avLst/>
          </a:prstGeom>
        </p:spPr>
      </p:pic>
    </p:spTree>
    <p:extLst>
      <p:ext uri="{BB962C8B-B14F-4D97-AF65-F5344CB8AC3E}">
        <p14:creationId xmlns:p14="http://schemas.microsoft.com/office/powerpoint/2010/main" val="1953950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B9091A-589A-4166-A334-20D57D93C686}"/>
              </a:ext>
            </a:extLst>
          </p:cNvPr>
          <p:cNvPicPr>
            <a:picLocks noChangeAspect="1"/>
          </p:cNvPicPr>
          <p:nvPr/>
        </p:nvPicPr>
        <p:blipFill rotWithShape="1">
          <a:blip r:embed="rId2"/>
          <a:srcRect l="1963" t="2001" r="1963" b="3500"/>
          <a:stretch/>
        </p:blipFill>
        <p:spPr>
          <a:xfrm>
            <a:off x="32048" y="606996"/>
            <a:ext cx="9111952" cy="4536504"/>
          </a:xfrm>
          <a:prstGeom prst="rect">
            <a:avLst/>
          </a:prstGeom>
        </p:spPr>
      </p:pic>
      <p:sp>
        <p:nvSpPr>
          <p:cNvPr id="9" name="Rectangle 2">
            <a:extLst>
              <a:ext uri="{FF2B5EF4-FFF2-40B4-BE49-F238E27FC236}">
                <a16:creationId xmlns:a16="http://schemas.microsoft.com/office/drawing/2014/main" id="{53823D22-3330-49E9-B6CE-48AE09B71635}"/>
              </a:ext>
            </a:extLst>
          </p:cNvPr>
          <p:cNvSpPr txBox="1">
            <a:spLocks noChangeArrowheads="1"/>
          </p:cNvSpPr>
          <p:nvPr/>
        </p:nvSpPr>
        <p:spPr bwMode="gray">
          <a:xfrm>
            <a:off x="32048" y="-2417"/>
            <a:ext cx="9144000" cy="609413"/>
          </a:xfrm>
          <a:prstGeom prst="rect">
            <a:avLst/>
          </a:prstGeom>
          <a:solidFill>
            <a:schemeClr val="tx1"/>
          </a:solidFill>
        </p:spPr>
        <p:txBody>
          <a:bodyPr vert="horz" lIns="68568" tIns="34289" rIns="68568" bIns="34289" rtlCol="0" anchor="ctr">
            <a:normAutofit/>
          </a:bodyPr>
          <a:lstStyle>
            <a:lvl1pPr algn="l" defTabSz="685664" rtl="0" eaLnBrk="1" latinLnBrk="0" hangingPunct="1">
              <a:lnSpc>
                <a:spcPct val="80000"/>
              </a:lnSpc>
              <a:spcBef>
                <a:spcPct val="0"/>
              </a:spcBef>
              <a:buNone/>
              <a:defRPr sz="2400" kern="1200" cap="none" spc="75" baseline="0">
                <a:solidFill>
                  <a:schemeClr val="tx1">
                    <a:lumMod val="90000"/>
                    <a:lumOff val="10000"/>
                  </a:schemeClr>
                </a:solidFill>
                <a:latin typeface="Corbel" panose="020B0503020204020204" pitchFamily="34" charset="0"/>
                <a:ea typeface="+mj-ea"/>
                <a:cs typeface="+mj-cs"/>
              </a:defRPr>
            </a:lvl1pPr>
          </a:lstStyle>
          <a:p>
            <a:pPr algn="r">
              <a:lnSpc>
                <a:spcPct val="170000"/>
              </a:lnSpc>
            </a:pPr>
            <a:r>
              <a:rPr lang="en-US" sz="2200" b="1" dirty="0">
                <a:solidFill>
                  <a:schemeClr val="bg1"/>
                </a:solidFill>
                <a:latin typeface="Arial Rounded MT Bold" panose="020F0704030504030204" pitchFamily="34" charset="0"/>
              </a:rPr>
              <a:t>make Smart Home ‘part of their world’ at all touchpoints</a:t>
            </a:r>
          </a:p>
        </p:txBody>
      </p:sp>
      <p:sp>
        <p:nvSpPr>
          <p:cNvPr id="4" name="Rectangle: Rounded Corners 3">
            <a:extLst>
              <a:ext uri="{FF2B5EF4-FFF2-40B4-BE49-F238E27FC236}">
                <a16:creationId xmlns:a16="http://schemas.microsoft.com/office/drawing/2014/main" id="{BEDE1CBC-3AD1-4FBA-81EE-E9A3A41BB0A2}"/>
              </a:ext>
            </a:extLst>
          </p:cNvPr>
          <p:cNvSpPr/>
          <p:nvPr/>
        </p:nvSpPr>
        <p:spPr>
          <a:xfrm>
            <a:off x="4283968" y="3075806"/>
            <a:ext cx="4536504" cy="1718448"/>
          </a:xfrm>
          <a:prstGeom prst="roundRect">
            <a:avLst/>
          </a:prstGeom>
          <a:solidFill>
            <a:srgbClr val="FF666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r>
              <a:rPr lang="en-US" b="1" spc="75" dirty="0">
                <a:solidFill>
                  <a:schemeClr val="bg1"/>
                </a:solidFill>
                <a:latin typeface="Arial Rounded MT Bold" panose="020F0704030504030204" pitchFamily="34" charset="0"/>
                <a:ea typeface="+mj-ea"/>
                <a:cs typeface="+mj-cs"/>
              </a:rPr>
              <a:t>easy – meaningful navigation</a:t>
            </a:r>
          </a:p>
          <a:p>
            <a:pPr marL="285750" indent="-285750">
              <a:spcBef>
                <a:spcPts val="600"/>
              </a:spcBef>
              <a:spcAft>
                <a:spcPts val="600"/>
              </a:spcAft>
              <a:buFont typeface="Arial" panose="020B0604020202020204" pitchFamily="34" charset="0"/>
              <a:buChar char="•"/>
            </a:pPr>
            <a:r>
              <a:rPr lang="en-US" b="1" spc="75" dirty="0">
                <a:solidFill>
                  <a:schemeClr val="bg1"/>
                </a:solidFill>
                <a:latin typeface="Arial Rounded MT Bold" panose="020F0704030504030204" pitchFamily="34" charset="0"/>
                <a:ea typeface="+mj-ea"/>
                <a:cs typeface="+mj-cs"/>
              </a:rPr>
              <a:t>product benefits conveyed  via storytelling – </a:t>
            </a:r>
            <a:r>
              <a:rPr lang="en-US" b="1" i="1" spc="75" dirty="0">
                <a:solidFill>
                  <a:schemeClr val="bg1"/>
                </a:solidFill>
                <a:latin typeface="Arial Rounded MT Bold" panose="020F0704030504030204" pitchFamily="34" charset="0"/>
                <a:ea typeface="+mj-ea"/>
                <a:cs typeface="+mj-cs"/>
              </a:rPr>
              <a:t>making it real</a:t>
            </a:r>
          </a:p>
          <a:p>
            <a:pPr marL="285750" indent="-285750">
              <a:spcBef>
                <a:spcPts val="600"/>
              </a:spcBef>
              <a:spcAft>
                <a:spcPts val="600"/>
              </a:spcAft>
              <a:buFont typeface="Arial" panose="020B0604020202020204" pitchFamily="34" charset="0"/>
              <a:buChar char="•"/>
            </a:pPr>
            <a:r>
              <a:rPr lang="en-US" b="1" spc="75" dirty="0">
                <a:solidFill>
                  <a:schemeClr val="bg1"/>
                </a:solidFill>
                <a:latin typeface="Arial Rounded MT Bold" panose="020F0704030504030204" pitchFamily="34" charset="0"/>
                <a:ea typeface="+mj-ea"/>
                <a:cs typeface="+mj-cs"/>
              </a:rPr>
              <a:t>aesthetic - engaging display</a:t>
            </a:r>
            <a:endParaRPr lang="en-GB" b="1" spc="75" dirty="0">
              <a:solidFill>
                <a:schemeClr val="bg1"/>
              </a:solidFill>
              <a:latin typeface="Arial Rounded MT Bold" panose="020F0704030504030204" pitchFamily="34" charset="0"/>
              <a:ea typeface="+mj-ea"/>
              <a:cs typeface="+mj-cs"/>
            </a:endParaRPr>
          </a:p>
        </p:txBody>
      </p:sp>
      <p:pic>
        <p:nvPicPr>
          <p:cNvPr id="6" name="Picture 5">
            <a:extLst>
              <a:ext uri="{FF2B5EF4-FFF2-40B4-BE49-F238E27FC236}">
                <a16:creationId xmlns:a16="http://schemas.microsoft.com/office/drawing/2014/main" id="{F4441F62-47BC-4FC4-A85D-B4F3A59CDCCF}"/>
              </a:ext>
            </a:extLst>
          </p:cNvPr>
          <p:cNvPicPr>
            <a:picLocks noChangeAspect="1"/>
          </p:cNvPicPr>
          <p:nvPr/>
        </p:nvPicPr>
        <p:blipFill>
          <a:blip r:embed="rId3"/>
          <a:stretch>
            <a:fillRect/>
          </a:stretch>
        </p:blipFill>
        <p:spPr>
          <a:xfrm>
            <a:off x="32048" y="-6861"/>
            <a:ext cx="611560" cy="609412"/>
          </a:xfrm>
          <a:prstGeom prst="rect">
            <a:avLst/>
          </a:prstGeom>
        </p:spPr>
      </p:pic>
    </p:spTree>
    <p:extLst>
      <p:ext uri="{BB962C8B-B14F-4D97-AF65-F5344CB8AC3E}">
        <p14:creationId xmlns:p14="http://schemas.microsoft.com/office/powerpoint/2010/main" val="12038258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BBAAAA58-C7E1-46AA-933C-E3E86C6C20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4408" y="144142"/>
            <a:ext cx="806400" cy="302400"/>
          </a:xfrm>
          <a:prstGeom prst="rect">
            <a:avLst/>
          </a:prstGeom>
        </p:spPr>
      </p:pic>
      <p:pic>
        <p:nvPicPr>
          <p:cNvPr id="2" name="What is Customer Experience">
            <a:hlinkClick r:id="" action="ppaction://media"/>
            <a:extLst>
              <a:ext uri="{FF2B5EF4-FFF2-40B4-BE49-F238E27FC236}">
                <a16:creationId xmlns:a16="http://schemas.microsoft.com/office/drawing/2014/main" id="{F232C5C5-23FD-42BA-8A98-67BED70B07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215880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a:extLst>
              <a:ext uri="{FF2B5EF4-FFF2-40B4-BE49-F238E27FC236}">
                <a16:creationId xmlns:a16="http://schemas.microsoft.com/office/drawing/2014/main" id="{FC49D2A8-3ACD-4F44-AAEA-00FFD1D7E736}"/>
              </a:ext>
            </a:extLst>
          </p:cNvPr>
          <p:cNvCxnSpPr/>
          <p:nvPr>
            <p:custDataLst>
              <p:tags r:id="rId1"/>
            </p:custDataLst>
          </p:nvPr>
        </p:nvCxnSpPr>
        <p:spPr bwMode="gray">
          <a:xfrm>
            <a:off x="1059972" y="2121477"/>
            <a:ext cx="77053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B35AD0AF-0635-4093-A2C5-33D9FF1B011E}"/>
              </a:ext>
            </a:extLst>
          </p:cNvPr>
          <p:cNvCxnSpPr/>
          <p:nvPr>
            <p:custDataLst>
              <p:tags r:id="rId2"/>
            </p:custDataLst>
          </p:nvPr>
        </p:nvCxnSpPr>
        <p:spPr bwMode="gray">
          <a:xfrm>
            <a:off x="1059972" y="3079823"/>
            <a:ext cx="77053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7">
            <a:extLst>
              <a:ext uri="{FF2B5EF4-FFF2-40B4-BE49-F238E27FC236}">
                <a16:creationId xmlns:a16="http://schemas.microsoft.com/office/drawing/2014/main" id="{DDB76B7C-F175-4574-AD5D-B13E3E188DEB}"/>
              </a:ext>
            </a:extLst>
          </p:cNvPr>
          <p:cNvCxnSpPr/>
          <p:nvPr>
            <p:custDataLst>
              <p:tags r:id="rId3"/>
            </p:custDataLst>
          </p:nvPr>
        </p:nvCxnSpPr>
        <p:spPr bwMode="gray">
          <a:xfrm>
            <a:off x="1059972" y="3975810"/>
            <a:ext cx="77053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26">
            <a:extLst>
              <a:ext uri="{FF2B5EF4-FFF2-40B4-BE49-F238E27FC236}">
                <a16:creationId xmlns:a16="http://schemas.microsoft.com/office/drawing/2014/main" id="{C51C667C-CC99-4C67-8CCA-AF8A6B906E88}"/>
              </a:ext>
            </a:extLst>
          </p:cNvPr>
          <p:cNvSpPr>
            <a:spLocks noChangeArrowheads="1"/>
          </p:cNvSpPr>
          <p:nvPr>
            <p:custDataLst>
              <p:tags r:id="rId4"/>
            </p:custDataLst>
          </p:nvPr>
        </p:nvSpPr>
        <p:spPr bwMode="gray">
          <a:xfrm>
            <a:off x="268305" y="1369753"/>
            <a:ext cx="575321" cy="575321"/>
          </a:xfrm>
          <a:prstGeom prst="rect">
            <a:avLst/>
          </a:prstGeom>
          <a:solidFill>
            <a:schemeClr val="accent2">
              <a:lumMod val="50000"/>
            </a:schemeClr>
          </a:solidFill>
          <a:ln w="12700" algn="ctr">
            <a:noFill/>
            <a:round/>
            <a:headEnd/>
            <a:tailEnd/>
          </a:ln>
          <a:effectLst/>
        </p:spPr>
        <p:txBody>
          <a:bodyPr wrap="none" lIns="72000" tIns="72000" rIns="72000" bIns="72000" anchor="ctr"/>
          <a:lstStyle/>
          <a:p>
            <a:pPr algn="ctr"/>
            <a:r>
              <a:rPr lang="en-US" sz="3200" b="1" dirty="0">
                <a:solidFill>
                  <a:schemeClr val="bg1"/>
                </a:solidFill>
                <a:latin typeface="Corbel Light" panose="020B0303020204020204" pitchFamily="34" charset="0"/>
              </a:rPr>
              <a:t>1</a:t>
            </a:r>
          </a:p>
        </p:txBody>
      </p:sp>
      <p:sp>
        <p:nvSpPr>
          <p:cNvPr id="12" name="Oval 26">
            <a:extLst>
              <a:ext uri="{FF2B5EF4-FFF2-40B4-BE49-F238E27FC236}">
                <a16:creationId xmlns:a16="http://schemas.microsoft.com/office/drawing/2014/main" id="{BD5ED96A-F745-481D-95CF-AF71B5336E93}"/>
              </a:ext>
            </a:extLst>
          </p:cNvPr>
          <p:cNvSpPr>
            <a:spLocks noChangeArrowheads="1"/>
          </p:cNvSpPr>
          <p:nvPr>
            <p:custDataLst>
              <p:tags r:id="rId5"/>
            </p:custDataLst>
          </p:nvPr>
        </p:nvSpPr>
        <p:spPr bwMode="gray">
          <a:xfrm>
            <a:off x="268305" y="2231028"/>
            <a:ext cx="575321" cy="575321"/>
          </a:xfrm>
          <a:prstGeom prst="rect">
            <a:avLst/>
          </a:prstGeom>
          <a:solidFill>
            <a:schemeClr val="accent2"/>
          </a:solidFill>
          <a:ln w="12700" algn="ctr">
            <a:noFill/>
            <a:round/>
            <a:headEnd/>
            <a:tailEnd/>
          </a:ln>
          <a:effectLst/>
        </p:spPr>
        <p:txBody>
          <a:bodyPr wrap="none" lIns="72000" tIns="72000" rIns="72000" bIns="72000" anchor="ctr"/>
          <a:lstStyle/>
          <a:p>
            <a:pPr algn="ctr"/>
            <a:r>
              <a:rPr lang="en-US" sz="3200" b="1" dirty="0">
                <a:solidFill>
                  <a:schemeClr val="bg1"/>
                </a:solidFill>
                <a:latin typeface="Corbel Light" panose="020B0303020204020204" pitchFamily="34" charset="0"/>
              </a:rPr>
              <a:t>2</a:t>
            </a:r>
          </a:p>
        </p:txBody>
      </p:sp>
      <p:sp>
        <p:nvSpPr>
          <p:cNvPr id="13" name="Oval 26">
            <a:extLst>
              <a:ext uri="{FF2B5EF4-FFF2-40B4-BE49-F238E27FC236}">
                <a16:creationId xmlns:a16="http://schemas.microsoft.com/office/drawing/2014/main" id="{C8B6BEF3-B750-426D-BC37-D439B85F1544}"/>
              </a:ext>
            </a:extLst>
          </p:cNvPr>
          <p:cNvSpPr>
            <a:spLocks noChangeArrowheads="1"/>
          </p:cNvSpPr>
          <p:nvPr>
            <p:custDataLst>
              <p:tags r:id="rId6"/>
            </p:custDataLst>
          </p:nvPr>
        </p:nvSpPr>
        <p:spPr bwMode="gray">
          <a:xfrm>
            <a:off x="268305" y="3251711"/>
            <a:ext cx="575321" cy="575321"/>
          </a:xfrm>
          <a:prstGeom prst="rect">
            <a:avLst/>
          </a:prstGeom>
          <a:solidFill>
            <a:schemeClr val="accent3"/>
          </a:solidFill>
          <a:ln w="12700" algn="ctr">
            <a:noFill/>
            <a:round/>
            <a:headEnd/>
            <a:tailEnd/>
          </a:ln>
          <a:effectLst/>
        </p:spPr>
        <p:txBody>
          <a:bodyPr wrap="none" lIns="72000" tIns="72000" rIns="72000" bIns="72000" anchor="ctr"/>
          <a:lstStyle/>
          <a:p>
            <a:pPr algn="ctr"/>
            <a:r>
              <a:rPr lang="en-US" sz="3200" b="1" dirty="0">
                <a:solidFill>
                  <a:schemeClr val="bg1"/>
                </a:solidFill>
                <a:latin typeface="Corbel Light" panose="020B0303020204020204" pitchFamily="34" charset="0"/>
              </a:rPr>
              <a:t>3</a:t>
            </a:r>
          </a:p>
        </p:txBody>
      </p:sp>
      <p:sp>
        <p:nvSpPr>
          <p:cNvPr id="14" name="Oval 26">
            <a:extLst>
              <a:ext uri="{FF2B5EF4-FFF2-40B4-BE49-F238E27FC236}">
                <a16:creationId xmlns:a16="http://schemas.microsoft.com/office/drawing/2014/main" id="{BD06EAC4-1A9E-46FB-8BBD-52F6321482E4}"/>
              </a:ext>
            </a:extLst>
          </p:cNvPr>
          <p:cNvSpPr>
            <a:spLocks noChangeArrowheads="1"/>
          </p:cNvSpPr>
          <p:nvPr>
            <p:custDataLst>
              <p:tags r:id="rId7"/>
            </p:custDataLst>
          </p:nvPr>
        </p:nvSpPr>
        <p:spPr bwMode="gray">
          <a:xfrm>
            <a:off x="268305" y="4023912"/>
            <a:ext cx="575321" cy="575321"/>
          </a:xfrm>
          <a:prstGeom prst="rect">
            <a:avLst/>
          </a:prstGeom>
          <a:solidFill>
            <a:schemeClr val="accent4"/>
          </a:solidFill>
          <a:ln w="12700" algn="ctr">
            <a:noFill/>
            <a:round/>
            <a:headEnd/>
            <a:tailEnd/>
          </a:ln>
          <a:effectLst/>
        </p:spPr>
        <p:txBody>
          <a:bodyPr wrap="none" lIns="72000" tIns="72000" rIns="72000" bIns="72000" anchor="ctr"/>
          <a:lstStyle/>
          <a:p>
            <a:pPr algn="ctr"/>
            <a:r>
              <a:rPr lang="en-US" sz="3200" b="1" dirty="0">
                <a:solidFill>
                  <a:schemeClr val="bg1"/>
                </a:solidFill>
                <a:latin typeface="Corbel Light" panose="020B0303020204020204" pitchFamily="34" charset="0"/>
              </a:rPr>
              <a:t>4</a:t>
            </a:r>
          </a:p>
        </p:txBody>
      </p:sp>
      <p:sp>
        <p:nvSpPr>
          <p:cNvPr id="15" name="Text Placeholder 1">
            <a:extLst>
              <a:ext uri="{FF2B5EF4-FFF2-40B4-BE49-F238E27FC236}">
                <a16:creationId xmlns:a16="http://schemas.microsoft.com/office/drawing/2014/main" id="{0C307F00-B5E8-41D6-AA06-2BD12B08B9C8}"/>
              </a:ext>
            </a:extLst>
          </p:cNvPr>
          <p:cNvSpPr txBox="1">
            <a:spLocks/>
          </p:cNvSpPr>
          <p:nvPr>
            <p:custDataLst>
              <p:tags r:id="rId8"/>
            </p:custDataLst>
          </p:nvPr>
        </p:nvSpPr>
        <p:spPr bwMode="gray">
          <a:xfrm>
            <a:off x="1063191" y="1467838"/>
            <a:ext cx="7958917" cy="315284"/>
          </a:xfrm>
          <a:prstGeom prst="rect">
            <a:avLst/>
          </a:prstGeom>
          <a:noFill/>
          <a:ln w="9525">
            <a:noFill/>
          </a:ln>
        </p:spPr>
        <p:txBody>
          <a:bodyPr vert="horz" lIns="0" tIns="72000" rIns="0" bIns="0" rtlCol="0">
            <a:noAutofit/>
          </a:bodyPr>
          <a:lstStyle>
            <a:lvl1pPr marL="0" marR="0" indent="0" algn="l" defTabSz="914400" rtl="0" eaLnBrk="1" fontAlgn="auto" latinLnBrk="0" hangingPunct="1">
              <a:lnSpc>
                <a:spcPct val="100000"/>
              </a:lnSpc>
              <a:spcBef>
                <a:spcPts val="300"/>
              </a:spcBef>
              <a:spcAft>
                <a:spcPts val="0"/>
              </a:spcAft>
              <a:buClrTx/>
              <a:buSzTx/>
              <a:buFont typeface="Arial" pitchFamily="34" charset="0"/>
              <a:buNone/>
              <a:tabLst/>
              <a:defRPr lang="en-US" sz="1600" kern="1200" noProof="0" dirty="0" smtClean="0">
                <a:solidFill>
                  <a:schemeClr val="tx1"/>
                </a:solidFill>
                <a:latin typeface="Arial" pitchFamily="34" charset="0"/>
                <a:ea typeface="+mn-ea"/>
                <a:cs typeface="Arial" pitchFamily="34" charset="0"/>
              </a:defRPr>
            </a:lvl1pPr>
            <a:lvl2pPr marL="180000" marR="0" indent="-180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2pPr>
            <a:lvl3pPr marL="36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3pPr>
            <a:lvl4pPr marL="54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4pPr>
            <a:lvl5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b="0" kern="1200" baseline="0" noProof="0" dirty="0" smtClean="0">
                <a:solidFill>
                  <a:schemeClr val="tx1"/>
                </a:solidFill>
                <a:latin typeface="+mn-lt"/>
                <a:ea typeface="+mn-ea"/>
                <a:cs typeface="Arial" pitchFamily="34" charset="0"/>
              </a:defRPr>
            </a:lvl5pPr>
            <a:lvl6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6pPr>
            <a:lvl7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7pPr>
            <a:lvl8pPr marL="539750" indent="-180975" algn="l" defTabSz="914400" rtl="0" eaLnBrk="1" latinLnBrk="0" hangingPunct="1">
              <a:spcBef>
                <a:spcPts val="300"/>
              </a:spcBef>
              <a:buFont typeface="Arial" pitchFamily="34" charset="0"/>
              <a:buChar char="•"/>
              <a:defRPr sz="1600" kern="1200">
                <a:solidFill>
                  <a:schemeClr val="tx1"/>
                </a:solidFill>
                <a:latin typeface="+mn-lt"/>
                <a:ea typeface="+mn-ea"/>
                <a:cs typeface="+mn-cs"/>
              </a:defRPr>
            </a:lvl8pPr>
            <a:lvl9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Arial" pitchFamily="34" charset="0"/>
                <a:ea typeface="+mn-ea"/>
                <a:cs typeface="Arial" pitchFamily="34" charset="0"/>
              </a:defRPr>
            </a:lvl9pPr>
          </a:lstStyle>
          <a:p>
            <a:pPr>
              <a:spcAft>
                <a:spcPts val="300"/>
              </a:spcAft>
            </a:pPr>
            <a:r>
              <a:rPr lang="en-US" b="1" dirty="0">
                <a:solidFill>
                  <a:schemeClr val="accent2">
                    <a:lumMod val="50000"/>
                  </a:schemeClr>
                </a:solidFill>
                <a:latin typeface="Aharoni" panose="02010803020104030203" pitchFamily="2" charset="-79"/>
                <a:cs typeface="Aharoni" panose="02010803020104030203" pitchFamily="2" charset="-79"/>
              </a:rPr>
              <a:t>Establish </a:t>
            </a:r>
            <a:r>
              <a:rPr lang="en-US" b="1" dirty="0">
                <a:solidFill>
                  <a:schemeClr val="accent2">
                    <a:lumMod val="50000"/>
                  </a:schemeClr>
                </a:solidFill>
                <a:latin typeface="Corbel Light" panose="020B0303020204020204" pitchFamily="34" charset="0"/>
              </a:rPr>
              <a:t>presence </a:t>
            </a:r>
            <a:r>
              <a:rPr lang="en-US" dirty="0">
                <a:solidFill>
                  <a:schemeClr val="accent2">
                    <a:lumMod val="50000"/>
                  </a:schemeClr>
                </a:solidFill>
                <a:latin typeface="Corbel Light" panose="020B0303020204020204" pitchFamily="34" charset="0"/>
              </a:rPr>
              <a:t>of Smart Home DNA | expertise as a Smart Home </a:t>
            </a:r>
            <a:r>
              <a:rPr lang="en-US" b="1" dirty="0">
                <a:solidFill>
                  <a:schemeClr val="accent2">
                    <a:lumMod val="50000"/>
                  </a:schemeClr>
                </a:solidFill>
                <a:latin typeface="Corbel Light" panose="020B0303020204020204" pitchFamily="34" charset="0"/>
              </a:rPr>
              <a:t>destination (on and off line)</a:t>
            </a:r>
          </a:p>
          <a:p>
            <a:pPr>
              <a:spcAft>
                <a:spcPts val="300"/>
              </a:spcAft>
            </a:pPr>
            <a:endParaRPr lang="en-US" sz="1400" dirty="0">
              <a:latin typeface="Corbel Light" panose="020B0303020204020204" pitchFamily="34" charset="0"/>
            </a:endParaRPr>
          </a:p>
        </p:txBody>
      </p:sp>
      <p:sp>
        <p:nvSpPr>
          <p:cNvPr id="16" name="Text Placeholder 1">
            <a:extLst>
              <a:ext uri="{FF2B5EF4-FFF2-40B4-BE49-F238E27FC236}">
                <a16:creationId xmlns:a16="http://schemas.microsoft.com/office/drawing/2014/main" id="{C4340C9C-3A22-41B5-A3DE-B4CC7CEA1DCB}"/>
              </a:ext>
            </a:extLst>
          </p:cNvPr>
          <p:cNvSpPr txBox="1">
            <a:spLocks/>
          </p:cNvSpPr>
          <p:nvPr>
            <p:custDataLst>
              <p:tags r:id="rId9"/>
            </p:custDataLst>
          </p:nvPr>
        </p:nvSpPr>
        <p:spPr bwMode="gray">
          <a:xfrm>
            <a:off x="1066417" y="2191122"/>
            <a:ext cx="7848181" cy="575321"/>
          </a:xfrm>
          <a:prstGeom prst="rect">
            <a:avLst/>
          </a:prstGeom>
          <a:noFill/>
          <a:ln w="9525">
            <a:noFill/>
          </a:ln>
        </p:spPr>
        <p:txBody>
          <a:bodyPr vert="horz" lIns="0" tIns="72000" rIns="0" bIns="0" rtlCol="0">
            <a:noAutofit/>
          </a:bodyPr>
          <a:lstStyle>
            <a:lvl1pPr marL="0" marR="0" indent="0" algn="l" defTabSz="914400" rtl="0" eaLnBrk="1" fontAlgn="auto" latinLnBrk="0" hangingPunct="1">
              <a:lnSpc>
                <a:spcPct val="100000"/>
              </a:lnSpc>
              <a:spcBef>
                <a:spcPts val="300"/>
              </a:spcBef>
              <a:spcAft>
                <a:spcPts val="0"/>
              </a:spcAft>
              <a:buClrTx/>
              <a:buSzTx/>
              <a:buFont typeface="Arial" pitchFamily="34" charset="0"/>
              <a:buNone/>
              <a:tabLst/>
              <a:defRPr lang="en-US" sz="1600" kern="1200" noProof="0" dirty="0" smtClean="0">
                <a:solidFill>
                  <a:schemeClr val="tx1"/>
                </a:solidFill>
                <a:latin typeface="Arial" pitchFamily="34" charset="0"/>
                <a:ea typeface="+mn-ea"/>
                <a:cs typeface="Arial" pitchFamily="34" charset="0"/>
              </a:defRPr>
            </a:lvl1pPr>
            <a:lvl2pPr marL="180000" marR="0" indent="-180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2pPr>
            <a:lvl3pPr marL="36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3pPr>
            <a:lvl4pPr marL="54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4pPr>
            <a:lvl5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b="0" kern="1200" baseline="0" noProof="0" dirty="0" smtClean="0">
                <a:solidFill>
                  <a:schemeClr val="tx1"/>
                </a:solidFill>
                <a:latin typeface="+mn-lt"/>
                <a:ea typeface="+mn-ea"/>
                <a:cs typeface="Arial" pitchFamily="34" charset="0"/>
              </a:defRPr>
            </a:lvl5pPr>
            <a:lvl6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6pPr>
            <a:lvl7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7pPr>
            <a:lvl8pPr marL="539750" indent="-180975" algn="l" defTabSz="914400" rtl="0" eaLnBrk="1" latinLnBrk="0" hangingPunct="1">
              <a:spcBef>
                <a:spcPts val="300"/>
              </a:spcBef>
              <a:buFont typeface="Arial" pitchFamily="34" charset="0"/>
              <a:buChar char="•"/>
              <a:defRPr sz="1600" kern="1200">
                <a:solidFill>
                  <a:schemeClr val="tx1"/>
                </a:solidFill>
                <a:latin typeface="+mn-lt"/>
                <a:ea typeface="+mn-ea"/>
                <a:cs typeface="+mn-cs"/>
              </a:defRPr>
            </a:lvl8pPr>
            <a:lvl9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Arial" pitchFamily="34" charset="0"/>
                <a:ea typeface="+mn-ea"/>
                <a:cs typeface="Arial" pitchFamily="34" charset="0"/>
              </a:defRPr>
            </a:lvl9pPr>
          </a:lstStyle>
          <a:p>
            <a:pPr>
              <a:spcAft>
                <a:spcPts val="300"/>
              </a:spcAft>
            </a:pPr>
            <a:r>
              <a:rPr lang="en-US" dirty="0">
                <a:solidFill>
                  <a:schemeClr val="accent4">
                    <a:lumMod val="75000"/>
                  </a:schemeClr>
                </a:solidFill>
                <a:latin typeface="Aharoni" panose="02010803020104030203" pitchFamily="2" charset="-79"/>
                <a:cs typeface="Aharoni" panose="02010803020104030203" pitchFamily="2" charset="-79"/>
              </a:rPr>
              <a:t>Relate</a:t>
            </a:r>
            <a:r>
              <a:rPr lang="en-US" dirty="0">
                <a:solidFill>
                  <a:schemeClr val="accent4">
                    <a:lumMod val="75000"/>
                  </a:schemeClr>
                </a:solidFill>
                <a:latin typeface="Corbel Light" panose="020B0303020204020204" pitchFamily="34" charset="0"/>
              </a:rPr>
              <a:t> </a:t>
            </a:r>
            <a:r>
              <a:rPr lang="en-US" b="1" dirty="0">
                <a:solidFill>
                  <a:schemeClr val="accent4">
                    <a:lumMod val="75000"/>
                  </a:schemeClr>
                </a:solidFill>
                <a:latin typeface="Corbel Light" panose="020B0303020204020204" pitchFamily="34" charset="0"/>
              </a:rPr>
              <a:t>going Smart HOME to target proficiency </a:t>
            </a:r>
            <a:r>
              <a:rPr lang="en-US" dirty="0">
                <a:solidFill>
                  <a:schemeClr val="accent4">
                    <a:lumMod val="75000"/>
                  </a:schemeClr>
                </a:solidFill>
                <a:latin typeface="Corbel Light" panose="020B0303020204020204" pitchFamily="34" charset="0"/>
              </a:rPr>
              <a:t>| extroversion at all retail touchpoints which encourages </a:t>
            </a:r>
            <a:r>
              <a:rPr lang="en-US" b="1" dirty="0">
                <a:solidFill>
                  <a:schemeClr val="accent4">
                    <a:lumMod val="75000"/>
                  </a:schemeClr>
                </a:solidFill>
                <a:latin typeface="Corbel Light" panose="020B0303020204020204" pitchFamily="34" charset="0"/>
              </a:rPr>
              <a:t>ability to imagine and really </a:t>
            </a:r>
            <a:r>
              <a:rPr lang="en-US" b="1" dirty="0">
                <a:solidFill>
                  <a:schemeClr val="accent1">
                    <a:lumMod val="75000"/>
                  </a:schemeClr>
                </a:solidFill>
                <a:latin typeface="Corbel Light" panose="020B0303020204020204" pitchFamily="34" charset="0"/>
              </a:rPr>
              <a:t>live the Smart Home experience</a:t>
            </a:r>
            <a:endParaRPr lang="en-US" sz="1400" b="1" dirty="0">
              <a:solidFill>
                <a:schemeClr val="accent1">
                  <a:lumMod val="75000"/>
                </a:schemeClr>
              </a:solidFill>
              <a:latin typeface="Corbel Light" panose="020B0303020204020204" pitchFamily="34" charset="0"/>
            </a:endParaRPr>
          </a:p>
        </p:txBody>
      </p:sp>
      <p:sp>
        <p:nvSpPr>
          <p:cNvPr id="17" name="Text Placeholder 1">
            <a:extLst>
              <a:ext uri="{FF2B5EF4-FFF2-40B4-BE49-F238E27FC236}">
                <a16:creationId xmlns:a16="http://schemas.microsoft.com/office/drawing/2014/main" id="{61B21124-EF2F-4100-96D9-2F061FACB919}"/>
              </a:ext>
            </a:extLst>
          </p:cNvPr>
          <p:cNvSpPr txBox="1">
            <a:spLocks/>
          </p:cNvSpPr>
          <p:nvPr>
            <p:custDataLst>
              <p:tags r:id="rId10"/>
            </p:custDataLst>
          </p:nvPr>
        </p:nvSpPr>
        <p:spPr bwMode="gray">
          <a:xfrm>
            <a:off x="1060392" y="3232629"/>
            <a:ext cx="7704534" cy="575322"/>
          </a:xfrm>
          <a:prstGeom prst="rect">
            <a:avLst/>
          </a:prstGeom>
          <a:noFill/>
          <a:ln w="9525">
            <a:noFill/>
          </a:ln>
        </p:spPr>
        <p:txBody>
          <a:bodyPr vert="horz" lIns="0" tIns="72000" rIns="0" bIns="0" rtlCol="0">
            <a:noAutofit/>
          </a:bodyPr>
          <a:lstStyle>
            <a:lvl1pPr marL="0" marR="0" indent="0" algn="l" defTabSz="914400" rtl="0" eaLnBrk="1" fontAlgn="auto" latinLnBrk="0" hangingPunct="1">
              <a:lnSpc>
                <a:spcPct val="100000"/>
              </a:lnSpc>
              <a:spcBef>
                <a:spcPts val="300"/>
              </a:spcBef>
              <a:spcAft>
                <a:spcPts val="0"/>
              </a:spcAft>
              <a:buClrTx/>
              <a:buSzTx/>
              <a:buFont typeface="Arial" pitchFamily="34" charset="0"/>
              <a:buNone/>
              <a:tabLst/>
              <a:defRPr lang="en-US" sz="1600" kern="1200" noProof="0" dirty="0" smtClean="0">
                <a:solidFill>
                  <a:schemeClr val="tx1"/>
                </a:solidFill>
                <a:latin typeface="Arial" pitchFamily="34" charset="0"/>
                <a:ea typeface="+mn-ea"/>
                <a:cs typeface="Arial" pitchFamily="34" charset="0"/>
              </a:defRPr>
            </a:lvl1pPr>
            <a:lvl2pPr marL="180000" marR="0" indent="-180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2pPr>
            <a:lvl3pPr marL="36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3pPr>
            <a:lvl4pPr marL="54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4pPr>
            <a:lvl5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b="0" kern="1200" baseline="0" noProof="0" dirty="0" smtClean="0">
                <a:solidFill>
                  <a:schemeClr val="tx1"/>
                </a:solidFill>
                <a:latin typeface="+mn-lt"/>
                <a:ea typeface="+mn-ea"/>
                <a:cs typeface="Arial" pitchFamily="34" charset="0"/>
              </a:defRPr>
            </a:lvl5pPr>
            <a:lvl6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6pPr>
            <a:lvl7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7pPr>
            <a:lvl8pPr marL="539750" indent="-180975" algn="l" defTabSz="914400" rtl="0" eaLnBrk="1" latinLnBrk="0" hangingPunct="1">
              <a:spcBef>
                <a:spcPts val="300"/>
              </a:spcBef>
              <a:buFont typeface="Arial" pitchFamily="34" charset="0"/>
              <a:buChar char="•"/>
              <a:defRPr sz="1600" kern="1200">
                <a:solidFill>
                  <a:schemeClr val="tx1"/>
                </a:solidFill>
                <a:latin typeface="+mn-lt"/>
                <a:ea typeface="+mn-ea"/>
                <a:cs typeface="+mn-cs"/>
              </a:defRPr>
            </a:lvl8pPr>
            <a:lvl9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Arial" pitchFamily="34" charset="0"/>
                <a:ea typeface="+mn-ea"/>
                <a:cs typeface="Arial" pitchFamily="34" charset="0"/>
              </a:defRPr>
            </a:lvl9pPr>
          </a:lstStyle>
          <a:p>
            <a:pPr>
              <a:spcAft>
                <a:spcPts val="300"/>
              </a:spcAft>
            </a:pPr>
            <a:r>
              <a:rPr lang="en-US" dirty="0">
                <a:solidFill>
                  <a:schemeClr val="accent3">
                    <a:lumMod val="50000"/>
                  </a:schemeClr>
                </a:solidFill>
                <a:latin typeface="Aharoni" panose="02010803020104030203" pitchFamily="2" charset="-79"/>
                <a:cs typeface="Aharoni" panose="02010803020104030203" pitchFamily="2" charset="-79"/>
              </a:rPr>
              <a:t>Create</a:t>
            </a:r>
            <a:r>
              <a:rPr lang="en-US" dirty="0">
                <a:solidFill>
                  <a:schemeClr val="accent3">
                    <a:lumMod val="50000"/>
                  </a:schemeClr>
                </a:solidFill>
                <a:latin typeface="Corbel Light" panose="020B0303020204020204" pitchFamily="34" charset="0"/>
              </a:rPr>
              <a:t> experiential </a:t>
            </a:r>
            <a:r>
              <a:rPr lang="en-US" b="1" dirty="0">
                <a:solidFill>
                  <a:schemeClr val="accent3">
                    <a:lumMod val="50000"/>
                  </a:schemeClr>
                </a:solidFill>
                <a:latin typeface="Corbel Light" panose="020B0303020204020204" pitchFamily="34" charset="0"/>
              </a:rPr>
              <a:t>link of device feature with emotional ‘value for me’ </a:t>
            </a:r>
            <a:r>
              <a:rPr lang="en-US" dirty="0">
                <a:solidFill>
                  <a:schemeClr val="accent3">
                    <a:lumMod val="50000"/>
                  </a:schemeClr>
                </a:solidFill>
                <a:latin typeface="Corbel Light" panose="020B0303020204020204" pitchFamily="34" charset="0"/>
              </a:rPr>
              <a:t>| </a:t>
            </a:r>
            <a:r>
              <a:rPr lang="en-US" b="1" dirty="0">
                <a:solidFill>
                  <a:schemeClr val="accent3">
                    <a:lumMod val="50000"/>
                  </a:schemeClr>
                </a:solidFill>
                <a:latin typeface="Corbel Light" panose="020B0303020204020204" pitchFamily="34" charset="0"/>
              </a:rPr>
              <a:t>in store </a:t>
            </a:r>
            <a:r>
              <a:rPr lang="en-US" b="1" dirty="0">
                <a:solidFill>
                  <a:schemeClr val="accent3">
                    <a:lumMod val="50000"/>
                  </a:schemeClr>
                </a:solidFill>
                <a:latin typeface="Arial Rounded MT Bold" panose="020F0704030504030204" pitchFamily="34" charset="0"/>
              </a:rPr>
              <a:t>TRY ME </a:t>
            </a:r>
            <a:r>
              <a:rPr lang="en-US" dirty="0">
                <a:solidFill>
                  <a:schemeClr val="accent3">
                    <a:lumMod val="50000"/>
                  </a:schemeClr>
                </a:solidFill>
                <a:latin typeface="Corbel Light" panose="020B0303020204020204" pitchFamily="34" charset="0"/>
              </a:rPr>
              <a:t>or online information hub</a:t>
            </a:r>
          </a:p>
        </p:txBody>
      </p:sp>
      <p:sp>
        <p:nvSpPr>
          <p:cNvPr id="18" name="Text Placeholder 1">
            <a:extLst>
              <a:ext uri="{FF2B5EF4-FFF2-40B4-BE49-F238E27FC236}">
                <a16:creationId xmlns:a16="http://schemas.microsoft.com/office/drawing/2014/main" id="{627E70B0-3FD0-430C-B675-434001AE0683}"/>
              </a:ext>
            </a:extLst>
          </p:cNvPr>
          <p:cNvSpPr txBox="1">
            <a:spLocks/>
          </p:cNvSpPr>
          <p:nvPr>
            <p:custDataLst>
              <p:tags r:id="rId11"/>
            </p:custDataLst>
          </p:nvPr>
        </p:nvSpPr>
        <p:spPr bwMode="gray">
          <a:xfrm>
            <a:off x="1079514" y="4055803"/>
            <a:ext cx="7704534" cy="648134"/>
          </a:xfrm>
          <a:prstGeom prst="rect">
            <a:avLst/>
          </a:prstGeom>
          <a:noFill/>
          <a:ln w="9525">
            <a:noFill/>
          </a:ln>
        </p:spPr>
        <p:txBody>
          <a:bodyPr vert="horz" lIns="0" tIns="72000" rIns="0" bIns="0" rtlCol="0">
            <a:noAutofit/>
          </a:bodyPr>
          <a:lstStyle>
            <a:lvl1pPr marL="0" marR="0" indent="0" algn="l" defTabSz="914400" rtl="0" eaLnBrk="1" fontAlgn="auto" latinLnBrk="0" hangingPunct="1">
              <a:lnSpc>
                <a:spcPct val="100000"/>
              </a:lnSpc>
              <a:spcBef>
                <a:spcPts val="300"/>
              </a:spcBef>
              <a:spcAft>
                <a:spcPts val="0"/>
              </a:spcAft>
              <a:buClrTx/>
              <a:buSzTx/>
              <a:buFont typeface="Arial" pitchFamily="34" charset="0"/>
              <a:buNone/>
              <a:tabLst/>
              <a:defRPr lang="en-US" sz="1600" kern="1200" noProof="0" dirty="0" smtClean="0">
                <a:solidFill>
                  <a:schemeClr val="tx1"/>
                </a:solidFill>
                <a:latin typeface="Arial" pitchFamily="34" charset="0"/>
                <a:ea typeface="+mn-ea"/>
                <a:cs typeface="Arial" pitchFamily="34" charset="0"/>
              </a:defRPr>
            </a:lvl1pPr>
            <a:lvl2pPr marL="180000" marR="0" indent="-180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2pPr>
            <a:lvl3pPr marL="36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3pPr>
            <a:lvl4pPr marL="54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4pPr>
            <a:lvl5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b="0" kern="1200" baseline="0" noProof="0" dirty="0" smtClean="0">
                <a:solidFill>
                  <a:schemeClr val="tx1"/>
                </a:solidFill>
                <a:latin typeface="+mn-lt"/>
                <a:ea typeface="+mn-ea"/>
                <a:cs typeface="Arial" pitchFamily="34" charset="0"/>
              </a:defRPr>
            </a:lvl5pPr>
            <a:lvl6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6pPr>
            <a:lvl7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mn-lt"/>
                <a:ea typeface="+mn-ea"/>
                <a:cs typeface="Arial" pitchFamily="34" charset="0"/>
              </a:defRPr>
            </a:lvl7pPr>
            <a:lvl8pPr marL="539750" indent="-180975" algn="l" defTabSz="914400" rtl="0" eaLnBrk="1" latinLnBrk="0" hangingPunct="1">
              <a:spcBef>
                <a:spcPts val="300"/>
              </a:spcBef>
              <a:buFont typeface="Arial" pitchFamily="34" charset="0"/>
              <a:buChar char="•"/>
              <a:defRPr sz="1600" kern="1200">
                <a:solidFill>
                  <a:schemeClr val="tx1"/>
                </a:solidFill>
                <a:latin typeface="+mn-lt"/>
                <a:ea typeface="+mn-ea"/>
                <a:cs typeface="+mn-cs"/>
              </a:defRPr>
            </a:lvl8pPr>
            <a:lvl9pPr marL="720000" marR="0" indent="-1809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lang="en-US" sz="1600" kern="1200" noProof="0" dirty="0" smtClean="0">
                <a:solidFill>
                  <a:schemeClr val="tx1"/>
                </a:solidFill>
                <a:latin typeface="Arial" pitchFamily="34" charset="0"/>
                <a:ea typeface="+mn-ea"/>
                <a:cs typeface="Arial" pitchFamily="34" charset="0"/>
              </a:defRPr>
            </a:lvl9pPr>
          </a:lstStyle>
          <a:p>
            <a:pPr>
              <a:spcAft>
                <a:spcPts val="300"/>
              </a:spcAft>
            </a:pPr>
            <a:r>
              <a:rPr lang="en-US" dirty="0">
                <a:solidFill>
                  <a:schemeClr val="accent4">
                    <a:lumMod val="50000"/>
                  </a:schemeClr>
                </a:solidFill>
                <a:latin typeface="Aharoni" panose="02010803020104030203" pitchFamily="2" charset="-79"/>
                <a:cs typeface="Aharoni" panose="02010803020104030203" pitchFamily="2" charset="-79"/>
              </a:rPr>
              <a:t>Engage</a:t>
            </a:r>
            <a:r>
              <a:rPr lang="en-US" dirty="0">
                <a:solidFill>
                  <a:schemeClr val="accent4">
                    <a:lumMod val="50000"/>
                  </a:schemeClr>
                </a:solidFill>
                <a:latin typeface="Corbel Light" panose="020B0303020204020204" pitchFamily="34" charset="0"/>
              </a:rPr>
              <a:t> at ‘moment of truth’ with value offers or gifts (beyond price) i.e. a device extender or service, </a:t>
            </a:r>
            <a:r>
              <a:rPr lang="en-US" b="1" dirty="0">
                <a:solidFill>
                  <a:schemeClr val="accent4">
                    <a:lumMod val="50000"/>
                  </a:schemeClr>
                </a:solidFill>
                <a:latin typeface="Corbel Light" panose="020B0303020204020204" pitchFamily="34" charset="0"/>
              </a:rPr>
              <a:t>prompting for future purchases and retailer relationship</a:t>
            </a:r>
          </a:p>
        </p:txBody>
      </p:sp>
      <p:cxnSp>
        <p:nvCxnSpPr>
          <p:cNvPr id="19" name="Gerade Verbindung 22">
            <a:extLst>
              <a:ext uri="{FF2B5EF4-FFF2-40B4-BE49-F238E27FC236}">
                <a16:creationId xmlns:a16="http://schemas.microsoft.com/office/drawing/2014/main" id="{AAACCD1D-8D7C-49F0-80CA-4E886F884896}"/>
              </a:ext>
            </a:extLst>
          </p:cNvPr>
          <p:cNvCxnSpPr/>
          <p:nvPr>
            <p:custDataLst>
              <p:tags r:id="rId12"/>
            </p:custDataLst>
          </p:nvPr>
        </p:nvCxnSpPr>
        <p:spPr bwMode="gray">
          <a:xfrm>
            <a:off x="1059972" y="1156637"/>
            <a:ext cx="77053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23">
            <a:extLst>
              <a:ext uri="{FF2B5EF4-FFF2-40B4-BE49-F238E27FC236}">
                <a16:creationId xmlns:a16="http://schemas.microsoft.com/office/drawing/2014/main" id="{021E90BE-4539-4F73-846B-C2D196D81186}"/>
              </a:ext>
            </a:extLst>
          </p:cNvPr>
          <p:cNvCxnSpPr/>
          <p:nvPr>
            <p:custDataLst>
              <p:tags r:id="rId13"/>
            </p:custDataLst>
          </p:nvPr>
        </p:nvCxnSpPr>
        <p:spPr bwMode="gray">
          <a:xfrm>
            <a:off x="1059972" y="4913552"/>
            <a:ext cx="77053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
            <a:extLst>
              <a:ext uri="{FF2B5EF4-FFF2-40B4-BE49-F238E27FC236}">
                <a16:creationId xmlns:a16="http://schemas.microsoft.com/office/drawing/2014/main" id="{461973C0-E6C1-4FA3-94EA-02256B29D034}"/>
              </a:ext>
            </a:extLst>
          </p:cNvPr>
          <p:cNvSpPr txBox="1">
            <a:spLocks noChangeArrowheads="1"/>
          </p:cNvSpPr>
          <p:nvPr/>
        </p:nvSpPr>
        <p:spPr bwMode="gray">
          <a:xfrm>
            <a:off x="32048" y="-2417"/>
            <a:ext cx="9111952" cy="609413"/>
          </a:xfrm>
          <a:prstGeom prst="rect">
            <a:avLst/>
          </a:prstGeom>
          <a:solidFill>
            <a:schemeClr val="tx1"/>
          </a:solidFill>
        </p:spPr>
        <p:txBody>
          <a:bodyPr vert="horz" lIns="68568" tIns="34289" rIns="68568" bIns="34289" rtlCol="0" anchor="ctr">
            <a:normAutofit/>
          </a:bodyPr>
          <a:lstStyle>
            <a:lvl1pPr algn="l" defTabSz="685664" rtl="0" eaLnBrk="1" latinLnBrk="0" hangingPunct="1">
              <a:lnSpc>
                <a:spcPct val="80000"/>
              </a:lnSpc>
              <a:spcBef>
                <a:spcPct val="0"/>
              </a:spcBef>
              <a:buNone/>
              <a:defRPr sz="2400" kern="1200" cap="none" spc="75" baseline="0">
                <a:solidFill>
                  <a:schemeClr val="tx1">
                    <a:lumMod val="90000"/>
                    <a:lumOff val="10000"/>
                  </a:schemeClr>
                </a:solidFill>
                <a:latin typeface="Corbel" panose="020B0503020204020204" pitchFamily="34" charset="0"/>
                <a:ea typeface="+mj-ea"/>
                <a:cs typeface="+mj-cs"/>
              </a:defRPr>
            </a:lvl1pPr>
          </a:lstStyle>
          <a:p>
            <a:pPr algn="r">
              <a:lnSpc>
                <a:spcPct val="170000"/>
              </a:lnSpc>
            </a:pPr>
            <a:r>
              <a:rPr lang="en-US" b="1" dirty="0">
                <a:solidFill>
                  <a:schemeClr val="bg1"/>
                </a:solidFill>
                <a:latin typeface="Arial Rounded MT Bold" panose="020F0704030504030204" pitchFamily="34" charset="0"/>
              </a:rPr>
              <a:t>engage customers along the smart home journey</a:t>
            </a:r>
          </a:p>
        </p:txBody>
      </p:sp>
      <p:pic>
        <p:nvPicPr>
          <p:cNvPr id="22" name="Picture 21">
            <a:extLst>
              <a:ext uri="{FF2B5EF4-FFF2-40B4-BE49-F238E27FC236}">
                <a16:creationId xmlns:a16="http://schemas.microsoft.com/office/drawing/2014/main" id="{55317416-7FC7-4722-AD15-C96DD6B915D0}"/>
              </a:ext>
            </a:extLst>
          </p:cNvPr>
          <p:cNvPicPr>
            <a:picLocks noChangeAspect="1"/>
          </p:cNvPicPr>
          <p:nvPr/>
        </p:nvPicPr>
        <p:blipFill>
          <a:blip r:embed="rId15"/>
          <a:stretch>
            <a:fillRect/>
          </a:stretch>
        </p:blipFill>
        <p:spPr>
          <a:xfrm>
            <a:off x="32048" y="-2417"/>
            <a:ext cx="611560" cy="629951"/>
          </a:xfrm>
          <a:prstGeom prst="rect">
            <a:avLst/>
          </a:prstGeom>
        </p:spPr>
      </p:pic>
    </p:spTree>
    <p:extLst>
      <p:ext uri="{BB962C8B-B14F-4D97-AF65-F5344CB8AC3E}">
        <p14:creationId xmlns:p14="http://schemas.microsoft.com/office/powerpoint/2010/main" val="1383200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idx="1"/>
          </p:nvPr>
        </p:nvSpPr>
        <p:spPr>
          <a:xfrm>
            <a:off x="179512" y="1203598"/>
            <a:ext cx="4583261" cy="3816424"/>
          </a:xfrm>
        </p:spPr>
        <p:txBody>
          <a:bodyPr>
            <a:normAutofit fontScale="92500" lnSpcReduction="10000"/>
          </a:bodyPr>
          <a:lstStyle/>
          <a:p>
            <a:pPr marL="457200" indent="-457200">
              <a:lnSpc>
                <a:spcPct val="110000"/>
              </a:lnSpc>
              <a:spcBef>
                <a:spcPts val="1200"/>
              </a:spcBef>
              <a:spcAft>
                <a:spcPts val="1200"/>
              </a:spcAft>
              <a:buClr>
                <a:srgbClr val="990033"/>
              </a:buClr>
              <a:buFont typeface="+mj-lt"/>
              <a:buAutoNum type="arabicPeriod"/>
            </a:pPr>
            <a:r>
              <a:rPr lang="en-GB" sz="2400" b="1" dirty="0">
                <a:solidFill>
                  <a:srgbClr val="001326"/>
                </a:solidFill>
                <a:latin typeface="Arial Rounded MT Bold" panose="020F0704030504030204" pitchFamily="34" charset="0"/>
              </a:rPr>
              <a:t>What?</a:t>
            </a:r>
            <a:r>
              <a:rPr lang="en-GB" sz="1800" dirty="0">
                <a:latin typeface="Corbel Light" panose="020B0303020204020204" pitchFamily="34" charset="0"/>
              </a:rPr>
              <a:t> </a:t>
            </a:r>
            <a:r>
              <a:rPr lang="en-US" sz="1800" dirty="0">
                <a:latin typeface="Corbel Light" panose="020B0303020204020204" pitchFamily="34" charset="0"/>
              </a:rPr>
              <a:t> On-site at POS capturing in-store activations of CARE within retail chains</a:t>
            </a:r>
            <a:endParaRPr lang="en-GB" sz="1800" dirty="0">
              <a:solidFill>
                <a:srgbClr val="990033"/>
              </a:solidFill>
              <a:latin typeface="Corbel Light" panose="020B0303020204020204" pitchFamily="34" charset="0"/>
            </a:endParaRPr>
          </a:p>
          <a:p>
            <a:pPr marL="457200" indent="-457200">
              <a:lnSpc>
                <a:spcPct val="110000"/>
              </a:lnSpc>
              <a:spcBef>
                <a:spcPts val="1200"/>
              </a:spcBef>
              <a:spcAft>
                <a:spcPts val="1200"/>
              </a:spcAft>
              <a:buClr>
                <a:srgbClr val="990033"/>
              </a:buClr>
              <a:buFont typeface="+mj-lt"/>
              <a:buAutoNum type="arabicPeriod"/>
            </a:pPr>
            <a:r>
              <a:rPr lang="en-GB" sz="2400" b="1" dirty="0">
                <a:solidFill>
                  <a:srgbClr val="001326"/>
                </a:solidFill>
                <a:latin typeface="Arial Rounded MT Bold" panose="020F0704030504030204" pitchFamily="34" charset="0"/>
              </a:rPr>
              <a:t>Who?</a:t>
            </a:r>
            <a:r>
              <a:rPr lang="en-GB" sz="2400" b="1" dirty="0">
                <a:solidFill>
                  <a:srgbClr val="001326"/>
                </a:solidFill>
                <a:latin typeface="Corbel Light" panose="020B0303020204020204" pitchFamily="34" charset="0"/>
              </a:rPr>
              <a:t> </a:t>
            </a:r>
            <a:r>
              <a:rPr lang="el-GR" sz="2400" b="1" dirty="0">
                <a:solidFill>
                  <a:srgbClr val="990033"/>
                </a:solidFill>
                <a:latin typeface="Corbel Light" panose="020B0303020204020204" pitchFamily="34" charset="0"/>
              </a:rPr>
              <a:t>10</a:t>
            </a:r>
            <a:r>
              <a:rPr lang="en-US" sz="2400" b="1" dirty="0">
                <a:solidFill>
                  <a:srgbClr val="990033"/>
                </a:solidFill>
                <a:latin typeface="Corbel Light" panose="020B0303020204020204" pitchFamily="34" charset="0"/>
              </a:rPr>
              <a:t> mystery shoppers </a:t>
            </a:r>
            <a:r>
              <a:rPr lang="en-US" sz="1800" dirty="0">
                <a:solidFill>
                  <a:srgbClr val="990033"/>
                </a:solidFill>
                <a:latin typeface="Corbel Light" panose="020B0303020204020204" pitchFamily="34" charset="0"/>
              </a:rPr>
              <a:t>were invited to embark on an </a:t>
            </a:r>
            <a:r>
              <a:rPr lang="en-US" sz="1800" b="1" dirty="0">
                <a:solidFill>
                  <a:srgbClr val="434343"/>
                </a:solidFill>
                <a:latin typeface="Berlin Sans FB Demi" panose="020E0802020502020306" pitchFamily="34" charset="0"/>
              </a:rPr>
              <a:t>INTER</a:t>
            </a:r>
            <a:r>
              <a:rPr lang="en-US" sz="1800" b="1" dirty="0">
                <a:solidFill>
                  <a:srgbClr val="840412"/>
                </a:solidFill>
                <a:latin typeface="Agency FB" panose="020B0503020202020204" pitchFamily="34" charset="0"/>
              </a:rPr>
              <a:t>digit</a:t>
            </a:r>
            <a:r>
              <a:rPr lang="en-US" sz="1800" b="1" dirty="0">
                <a:solidFill>
                  <a:srgbClr val="434343"/>
                </a:solidFill>
                <a:latin typeface="Berlin Sans FB Demi" panose="020E0802020502020306" pitchFamily="34" charset="0"/>
              </a:rPr>
              <a:t>ACTION</a:t>
            </a:r>
            <a:r>
              <a:rPr lang="en-US" sz="1800" dirty="0">
                <a:solidFill>
                  <a:srgbClr val="990033"/>
                </a:solidFill>
                <a:latin typeface="Corbel Light" panose="020B0303020204020204" pitchFamily="34" charset="0"/>
              </a:rPr>
              <a:t>  journey… for </a:t>
            </a:r>
            <a:r>
              <a:rPr lang="en-GB" sz="2400" b="1" dirty="0">
                <a:solidFill>
                  <a:srgbClr val="990033"/>
                </a:solidFill>
                <a:latin typeface="Corbel Light" panose="020B0303020204020204" pitchFamily="34" charset="0"/>
              </a:rPr>
              <a:t>3 days</a:t>
            </a:r>
            <a:r>
              <a:rPr lang="en-GB" sz="2400" b="1" dirty="0">
                <a:solidFill>
                  <a:srgbClr val="9D3232"/>
                </a:solidFill>
                <a:latin typeface="Corbel Light" panose="020B0303020204020204" pitchFamily="34" charset="0"/>
              </a:rPr>
              <a:t>  </a:t>
            </a:r>
            <a:endParaRPr lang="en-GB" sz="1800" b="1" dirty="0">
              <a:solidFill>
                <a:srgbClr val="9D3232"/>
              </a:solidFill>
              <a:latin typeface="Corbel Light" panose="020B0303020204020204" pitchFamily="34" charset="0"/>
            </a:endParaRPr>
          </a:p>
          <a:p>
            <a:pPr marL="457200" indent="-457200">
              <a:lnSpc>
                <a:spcPct val="110000"/>
              </a:lnSpc>
              <a:spcBef>
                <a:spcPts val="1200"/>
              </a:spcBef>
              <a:spcAft>
                <a:spcPts val="1200"/>
              </a:spcAft>
              <a:buClr>
                <a:srgbClr val="990033"/>
              </a:buClr>
              <a:buFont typeface="+mj-lt"/>
              <a:buAutoNum type="arabicPeriod"/>
            </a:pPr>
            <a:r>
              <a:rPr lang="en-GB" sz="2400" b="1" dirty="0">
                <a:solidFill>
                  <a:srgbClr val="001326"/>
                </a:solidFill>
                <a:latin typeface="Arial Rounded MT Bold" panose="020F0704030504030204" pitchFamily="34" charset="0"/>
              </a:rPr>
              <a:t>How?</a:t>
            </a:r>
            <a:r>
              <a:rPr lang="en-GB" sz="1800" b="1" dirty="0">
                <a:solidFill>
                  <a:srgbClr val="001326"/>
                </a:solidFill>
                <a:latin typeface="Corbel Light" panose="020B0303020204020204" pitchFamily="34" charset="0"/>
              </a:rPr>
              <a:t> </a:t>
            </a:r>
            <a:r>
              <a:rPr lang="en-US" sz="1800" dirty="0">
                <a:latin typeface="Corbel Light" panose="020B0303020204020204" pitchFamily="34" charset="0"/>
              </a:rPr>
              <a:t>observing, documenting and engaging with customers – vlogging and interacting with Qual moderator </a:t>
            </a:r>
            <a:r>
              <a:rPr lang="en-GB" sz="2400" b="1" dirty="0" err="1">
                <a:solidFill>
                  <a:srgbClr val="990033"/>
                </a:solidFill>
                <a:latin typeface="Corbel Light" panose="020B0303020204020204" pitchFamily="34" charset="0"/>
              </a:rPr>
              <a:t>ive</a:t>
            </a:r>
            <a:r>
              <a:rPr lang="en-GB" sz="2400" b="1" dirty="0">
                <a:solidFill>
                  <a:srgbClr val="990033"/>
                </a:solidFill>
                <a:latin typeface="Corbel Light" panose="020B0303020204020204" pitchFamily="34" charset="0"/>
              </a:rPr>
              <a:t> feed </a:t>
            </a:r>
            <a:r>
              <a:rPr lang="en-GB" sz="1800" dirty="0">
                <a:solidFill>
                  <a:prstClr val="black">
                    <a:lumMod val="85000"/>
                    <a:lumOff val="15000"/>
                  </a:prstClr>
                </a:solidFill>
                <a:latin typeface="Corbel Light" panose="020B0303020204020204" pitchFamily="34" charset="0"/>
              </a:rPr>
              <a:t>on one virtual hub</a:t>
            </a:r>
            <a:r>
              <a:rPr lang="en-GB" sz="1800" dirty="0">
                <a:solidFill>
                  <a:prstClr val="black">
                    <a:lumMod val="85000"/>
                    <a:lumOff val="15000"/>
                  </a:prstClr>
                </a:solidFill>
                <a:latin typeface="Corbel Light" panose="020B0303020204020204" pitchFamily="34" charset="0"/>
                <a:sym typeface="Wingdings" panose="05000000000000000000" pitchFamily="2" charset="2"/>
              </a:rPr>
              <a:t> </a:t>
            </a:r>
            <a:r>
              <a:rPr lang="en-GB" sz="1800" b="1" dirty="0">
                <a:solidFill>
                  <a:srgbClr val="990033"/>
                </a:solidFill>
                <a:latin typeface="Corbel Light" panose="020B0303020204020204" pitchFamily="34" charset="0"/>
                <a:sym typeface="Wingdings" panose="05000000000000000000" pitchFamily="2" charset="2"/>
              </a:rPr>
              <a:t>journaling | posting | uploading | reacting </a:t>
            </a:r>
            <a:endParaRPr lang="en-GB" sz="1800" b="1" dirty="0">
              <a:solidFill>
                <a:srgbClr val="990033"/>
              </a:solidFill>
              <a:latin typeface="Corbel Light" panose="020B0303020204020204" pitchFamily="34" charset="0"/>
            </a:endParaRPr>
          </a:p>
        </p:txBody>
      </p:sp>
      <p:sp>
        <p:nvSpPr>
          <p:cNvPr id="5" name="Rectangle: Rounded Corners 4">
            <a:extLst>
              <a:ext uri="{FF2B5EF4-FFF2-40B4-BE49-F238E27FC236}">
                <a16:creationId xmlns:a16="http://schemas.microsoft.com/office/drawing/2014/main" id="{0CD8AE96-FD31-4B48-AE77-89FD85414E65}"/>
              </a:ext>
            </a:extLst>
          </p:cNvPr>
          <p:cNvSpPr/>
          <p:nvPr/>
        </p:nvSpPr>
        <p:spPr>
          <a:xfrm>
            <a:off x="251520" y="220239"/>
            <a:ext cx="2880320" cy="767336"/>
          </a:xfrm>
          <a:prstGeom prst="roundRect">
            <a:avLst/>
          </a:prstGeom>
          <a:solidFill>
            <a:schemeClr val="tx1"/>
          </a:solidFill>
        </p:spPr>
        <p:txBody>
          <a:bodyPr vert="horz" lIns="68568" tIns="34289" rIns="68568" bIns="34289" rtlCol="0" anchor="ctr">
            <a:normAutofit fontScale="92500"/>
          </a:bodyPr>
          <a:lstStyle/>
          <a:p>
            <a:pPr algn="ctr" defTabSz="685664">
              <a:lnSpc>
                <a:spcPct val="120000"/>
              </a:lnSpc>
              <a:spcBef>
                <a:spcPct val="0"/>
              </a:spcBef>
            </a:pPr>
            <a:r>
              <a:rPr lang="en-US" sz="2800" b="1" spc="75" dirty="0">
                <a:solidFill>
                  <a:srgbClr val="E49888"/>
                </a:solidFill>
                <a:latin typeface="Arial Rounded MT Bold" panose="020F0704030504030204" pitchFamily="34" charset="0"/>
                <a:ea typeface="+mj-ea"/>
                <a:cs typeface="+mj-cs"/>
              </a:rPr>
              <a:t>Share the Care!</a:t>
            </a:r>
          </a:p>
        </p:txBody>
      </p:sp>
      <p:sp>
        <p:nvSpPr>
          <p:cNvPr id="8" name="Heart 7">
            <a:extLst>
              <a:ext uri="{FF2B5EF4-FFF2-40B4-BE49-F238E27FC236}">
                <a16:creationId xmlns:a16="http://schemas.microsoft.com/office/drawing/2014/main" id="{7666AA53-3239-4711-8584-0B4EFA1E73D8}"/>
              </a:ext>
            </a:extLst>
          </p:cNvPr>
          <p:cNvSpPr/>
          <p:nvPr/>
        </p:nvSpPr>
        <p:spPr>
          <a:xfrm>
            <a:off x="3427366" y="230256"/>
            <a:ext cx="874896" cy="757319"/>
          </a:xfrm>
          <a:prstGeom prst="heart">
            <a:avLst/>
          </a:prstGeom>
          <a:solidFill>
            <a:srgbClr val="E49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FAAED306-B505-4706-AB6A-1B8E275A491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0872" r="20872"/>
          <a:stretch>
            <a:fillRect/>
          </a:stretch>
        </p:blipFill>
        <p:spPr/>
      </p:pic>
    </p:spTree>
    <p:extLst>
      <p:ext uri="{BB962C8B-B14F-4D97-AF65-F5344CB8AC3E}">
        <p14:creationId xmlns:p14="http://schemas.microsoft.com/office/powerpoint/2010/main" val="860350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FB0B86-28A5-496A-9144-08079590DC2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2183" y="0"/>
            <a:ext cx="4008120" cy="5143500"/>
          </a:xfrm>
          <a:prstGeom prst="rect">
            <a:avLst/>
          </a:prstGeom>
        </p:spPr>
      </p:pic>
      <p:sp>
        <p:nvSpPr>
          <p:cNvPr id="10" name="Rectangle: Rounded Corners 9">
            <a:extLst>
              <a:ext uri="{FF2B5EF4-FFF2-40B4-BE49-F238E27FC236}">
                <a16:creationId xmlns:a16="http://schemas.microsoft.com/office/drawing/2014/main" id="{21D93F79-B932-4084-90EB-39CD7B58C5E5}"/>
              </a:ext>
            </a:extLst>
          </p:cNvPr>
          <p:cNvSpPr/>
          <p:nvPr/>
        </p:nvSpPr>
        <p:spPr>
          <a:xfrm>
            <a:off x="3779912" y="1779662"/>
            <a:ext cx="4887650" cy="1872208"/>
          </a:xfrm>
          <a:prstGeom prst="roundRect">
            <a:avLst/>
          </a:prstGeom>
          <a:solidFill>
            <a:srgbClr val="E498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2">
                    <a:lumMod val="50000"/>
                  </a:schemeClr>
                </a:solidFill>
                <a:latin typeface="Corbel Light" panose="020B0303020204020204" pitchFamily="34" charset="0"/>
              </a:rPr>
              <a:t>Harvesting insight on  </a:t>
            </a:r>
            <a:r>
              <a:rPr lang="en-US" sz="2800" b="1" dirty="0">
                <a:solidFill>
                  <a:schemeClr val="tx1"/>
                </a:solidFill>
                <a:latin typeface="Arial Rounded MT Bold" panose="020F0704030504030204" pitchFamily="34" charset="0"/>
              </a:rPr>
              <a:t>in store </a:t>
            </a:r>
            <a:r>
              <a:rPr lang="en-US" sz="2400" dirty="0">
                <a:solidFill>
                  <a:schemeClr val="tx2">
                    <a:lumMod val="50000"/>
                  </a:schemeClr>
                </a:solidFill>
                <a:latin typeface="Corbel Light" panose="020B0303020204020204" pitchFamily="34" charset="0"/>
              </a:rPr>
              <a:t>activations and behaviors that</a:t>
            </a:r>
          </a:p>
          <a:p>
            <a:pPr algn="ctr"/>
            <a:r>
              <a:rPr lang="en-US" sz="2400" dirty="0">
                <a:solidFill>
                  <a:schemeClr val="tx2">
                    <a:lumMod val="50000"/>
                  </a:schemeClr>
                </a:solidFill>
                <a:latin typeface="Corbel Light" panose="020B0303020204020204" pitchFamily="34" charset="0"/>
              </a:rPr>
              <a:t> </a:t>
            </a:r>
            <a:r>
              <a:rPr lang="en-US" sz="2800" b="1" dirty="0">
                <a:solidFill>
                  <a:schemeClr val="tx1"/>
                </a:solidFill>
                <a:latin typeface="Arial Rounded MT Bold" panose="020F0704030504030204" pitchFamily="34" charset="0"/>
              </a:rPr>
              <a:t>amplify customer CARE</a:t>
            </a:r>
          </a:p>
        </p:txBody>
      </p:sp>
      <p:sp>
        <p:nvSpPr>
          <p:cNvPr id="11" name="Rectangle: Rounded Corners 10">
            <a:extLst>
              <a:ext uri="{FF2B5EF4-FFF2-40B4-BE49-F238E27FC236}">
                <a16:creationId xmlns:a16="http://schemas.microsoft.com/office/drawing/2014/main" id="{18E34F4B-F2C3-4BA1-B5DF-7C8307104201}"/>
              </a:ext>
            </a:extLst>
          </p:cNvPr>
          <p:cNvSpPr/>
          <p:nvPr/>
        </p:nvSpPr>
        <p:spPr>
          <a:xfrm>
            <a:off x="251520" y="220239"/>
            <a:ext cx="2880320" cy="767336"/>
          </a:xfrm>
          <a:prstGeom prst="roundRect">
            <a:avLst/>
          </a:prstGeom>
          <a:solidFill>
            <a:schemeClr val="tx1"/>
          </a:solidFill>
        </p:spPr>
        <p:txBody>
          <a:bodyPr vert="horz" lIns="68568" tIns="34289" rIns="68568" bIns="34289" rtlCol="0" anchor="ctr">
            <a:normAutofit fontScale="92500"/>
          </a:bodyPr>
          <a:lstStyle/>
          <a:p>
            <a:pPr algn="ctr" defTabSz="685664">
              <a:lnSpc>
                <a:spcPct val="120000"/>
              </a:lnSpc>
              <a:spcBef>
                <a:spcPct val="0"/>
              </a:spcBef>
            </a:pPr>
            <a:r>
              <a:rPr lang="en-US" sz="2800" b="1" spc="75" dirty="0">
                <a:solidFill>
                  <a:srgbClr val="E49888"/>
                </a:solidFill>
                <a:latin typeface="Arial Rounded MT Bold" panose="020F0704030504030204" pitchFamily="34" charset="0"/>
                <a:ea typeface="+mj-ea"/>
                <a:cs typeface="+mj-cs"/>
              </a:rPr>
              <a:t>Share the Care!</a:t>
            </a:r>
          </a:p>
        </p:txBody>
      </p:sp>
      <p:sp>
        <p:nvSpPr>
          <p:cNvPr id="12" name="Heart 11">
            <a:extLst>
              <a:ext uri="{FF2B5EF4-FFF2-40B4-BE49-F238E27FC236}">
                <a16:creationId xmlns:a16="http://schemas.microsoft.com/office/drawing/2014/main" id="{DAF39BC3-26AA-4EA8-A024-3D4FAA629037}"/>
              </a:ext>
            </a:extLst>
          </p:cNvPr>
          <p:cNvSpPr/>
          <p:nvPr/>
        </p:nvSpPr>
        <p:spPr>
          <a:xfrm>
            <a:off x="3427366" y="230256"/>
            <a:ext cx="1360658" cy="1117358"/>
          </a:xfrm>
          <a:prstGeom prst="heart">
            <a:avLst/>
          </a:prstGeom>
          <a:solidFill>
            <a:srgbClr val="E49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823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20475F-387F-4373-AF4A-70D63ADEC13C}"/>
              </a:ext>
            </a:extLst>
          </p:cNvPr>
          <p:cNvPicPr>
            <a:picLocks noChangeAspect="1"/>
          </p:cNvPicPr>
          <p:nvPr/>
        </p:nvPicPr>
        <p:blipFill>
          <a:blip r:embed="rId2" cstate="email">
            <a:clrChange>
              <a:clrFrom>
                <a:srgbClr val="EFEFED"/>
              </a:clrFrom>
              <a:clrTo>
                <a:srgbClr val="EFEFED">
                  <a:alpha val="0"/>
                </a:srgbClr>
              </a:clrTo>
            </a:clrChange>
            <a:extLst>
              <a:ext uri="{28A0092B-C50C-407E-A947-70E740481C1C}">
                <a14:useLocalDpi xmlns:a14="http://schemas.microsoft.com/office/drawing/2010/main"/>
              </a:ext>
            </a:extLst>
          </a:blip>
          <a:stretch>
            <a:fillRect/>
          </a:stretch>
        </p:blipFill>
        <p:spPr>
          <a:xfrm>
            <a:off x="7524328" y="2906784"/>
            <a:ext cx="1372873" cy="1755717"/>
          </a:xfrm>
          <a:prstGeom prst="rect">
            <a:avLst/>
          </a:prstGeom>
        </p:spPr>
      </p:pic>
      <p:sp>
        <p:nvSpPr>
          <p:cNvPr id="17" name="5 - Ορθογώνιο"/>
          <p:cNvSpPr/>
          <p:nvPr/>
        </p:nvSpPr>
        <p:spPr>
          <a:xfrm rot="5400000">
            <a:off x="4212448" y="-2580651"/>
            <a:ext cx="288000" cy="8496000"/>
          </a:xfrm>
          <a:prstGeom prst="rect">
            <a:avLst/>
          </a:prstGeom>
          <a:solidFill>
            <a:srgbClr val="EAEAEA"/>
          </a:solid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Object 2"/>
          <p:cNvGraphicFramePr>
            <a:graphicFrameLocks/>
          </p:cNvGraphicFramePr>
          <p:nvPr/>
        </p:nvGraphicFramePr>
        <p:xfrm>
          <a:off x="179510" y="1399492"/>
          <a:ext cx="8784977" cy="36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2"/>
          <p:cNvGraphicFramePr>
            <a:graphicFrameLocks/>
          </p:cNvGraphicFramePr>
          <p:nvPr/>
        </p:nvGraphicFramePr>
        <p:xfrm>
          <a:off x="179511" y="58686"/>
          <a:ext cx="8388000" cy="784872"/>
        </p:xfrm>
        <a:graphic>
          <a:graphicData uri="http://schemas.openxmlformats.org/drawingml/2006/chart">
            <c:chart xmlns:c="http://schemas.openxmlformats.org/drawingml/2006/chart" xmlns:r="http://schemas.openxmlformats.org/officeDocument/2006/relationships" r:id="rId4"/>
          </a:graphicData>
        </a:graphic>
      </p:graphicFrame>
      <p:sp>
        <p:nvSpPr>
          <p:cNvPr id="11" name="1 - Θέση τίτλου"/>
          <p:cNvSpPr txBox="1">
            <a:spLocks/>
          </p:cNvSpPr>
          <p:nvPr/>
        </p:nvSpPr>
        <p:spPr>
          <a:xfrm>
            <a:off x="1115616" y="931556"/>
            <a:ext cx="7344816" cy="424848"/>
          </a:xfrm>
          <a:prstGeom prst="rect">
            <a:avLst/>
          </a:prstGeom>
          <a:noFill/>
          <a:ln>
            <a:noFill/>
          </a:ln>
        </p:spPr>
        <p:txBody>
          <a:bodyPr vert="horz" lIns="91440" tIns="0" rIns="0" bIns="0" rtlCol="0" anchor="b">
            <a:normAutofit/>
          </a:bodyPr>
          <a:lstStyle/>
          <a:p>
            <a:pPr lvl="0">
              <a:spcBef>
                <a:spcPct val="0"/>
              </a:spcBef>
            </a:pPr>
            <a:r>
              <a:rPr lang="en-US" sz="2000" b="1" dirty="0">
                <a:solidFill>
                  <a:schemeClr val="accent1">
                    <a:lumMod val="75000"/>
                  </a:schemeClr>
                </a:solidFill>
                <a:latin typeface="Tahoma" pitchFamily="34" charset="0"/>
                <a:ea typeface="Tahoma" pitchFamily="34" charset="0"/>
                <a:cs typeface="Tahoma" pitchFamily="34" charset="0"/>
              </a:rPr>
              <a:t>Evaluation of Green grocer</a:t>
            </a:r>
            <a:endParaRPr lang="el-GR" sz="2000" b="1" dirty="0">
              <a:solidFill>
                <a:schemeClr val="accent1">
                  <a:lumMod val="75000"/>
                </a:schemeClr>
              </a:solidFill>
              <a:latin typeface="Tahoma" pitchFamily="34" charset="0"/>
              <a:ea typeface="Tahoma" pitchFamily="34" charset="0"/>
              <a:cs typeface="Tahoma" pitchFamily="34" charset="0"/>
            </a:endParaRPr>
          </a:p>
        </p:txBody>
      </p:sp>
      <p:cxnSp>
        <p:nvCxnSpPr>
          <p:cNvPr id="12" name="11 - Ευθεία γραμμή σύνδεσης"/>
          <p:cNvCxnSpPr/>
          <p:nvPr/>
        </p:nvCxnSpPr>
        <p:spPr>
          <a:xfrm>
            <a:off x="1115616" y="1361837"/>
            <a:ext cx="7344000" cy="0"/>
          </a:xfrm>
          <a:prstGeom prst="line">
            <a:avLst/>
          </a:prstGeom>
          <a:ln w="12700">
            <a:solidFill>
              <a:schemeClr val="accent3">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9"/>
          <p:cNvCxnSpPr/>
          <p:nvPr/>
        </p:nvCxnSpPr>
        <p:spPr bwMode="auto">
          <a:xfrm>
            <a:off x="6789008" y="1471492"/>
            <a:ext cx="0" cy="3420000"/>
          </a:xfrm>
          <a:prstGeom prst="line">
            <a:avLst/>
          </a:prstGeom>
          <a:solidFill>
            <a:schemeClr val="accent1"/>
          </a:solidFill>
          <a:ln w="15875" cap="flat" cmpd="sng" algn="ctr">
            <a:solidFill>
              <a:srgbClr val="C00000"/>
            </a:solidFill>
            <a:prstDash val="solid"/>
            <a:round/>
            <a:headEnd type="oval" w="lg" len="lg"/>
            <a:tailEnd type="none" w="med" len="med"/>
          </a:ln>
          <a:effectLst/>
        </p:spPr>
      </p:cxnSp>
      <p:sp>
        <p:nvSpPr>
          <p:cNvPr id="18" name="3 - TextBox">
            <a:extLst>
              <a:ext uri="{FF2B5EF4-FFF2-40B4-BE49-F238E27FC236}">
                <a16:creationId xmlns:a16="http://schemas.microsoft.com/office/drawing/2014/main" id="{E68D1FC4-DC4A-47BA-B316-A878C5B91BF7}"/>
              </a:ext>
            </a:extLst>
          </p:cNvPr>
          <p:cNvSpPr txBox="1"/>
          <p:nvPr/>
        </p:nvSpPr>
        <p:spPr>
          <a:xfrm>
            <a:off x="8100392" y="87798"/>
            <a:ext cx="1028931" cy="184666"/>
          </a:xfrm>
          <a:prstGeom prst="rect">
            <a:avLst/>
          </a:prstGeom>
          <a:noFill/>
          <a:ln>
            <a:noFill/>
          </a:ln>
        </p:spPr>
        <p:txBody>
          <a:bodyPr wrap="square" rtlCol="0" anchor="ctr">
            <a:spAutoFit/>
          </a:bodyPr>
          <a:lstStyle/>
          <a:p>
            <a:pPr algn="r"/>
            <a:r>
              <a:rPr lang="en-US" sz="600" dirty="0">
                <a:solidFill>
                  <a:srgbClr val="C00000"/>
                </a:solidFill>
                <a:latin typeface="Tahoma" pitchFamily="34" charset="0"/>
                <a:ea typeface="Tahoma" pitchFamily="34" charset="0"/>
                <a:cs typeface="Tahoma" pitchFamily="34" charset="0"/>
              </a:rPr>
              <a:t>D</a:t>
            </a:r>
            <a:r>
              <a:rPr lang="el-GR" sz="600" b="0" dirty="0">
                <a:solidFill>
                  <a:srgbClr val="C00000"/>
                </a:solidFill>
                <a:latin typeface="Tahoma" pitchFamily="34" charset="0"/>
                <a:ea typeface="Tahoma" pitchFamily="34" charset="0"/>
                <a:cs typeface="Tahoma" pitchFamily="34" charset="0"/>
              </a:rPr>
              <a:t>’ </a:t>
            </a:r>
            <a:r>
              <a:rPr lang="en-US" sz="600" b="0" dirty="0">
                <a:solidFill>
                  <a:srgbClr val="C00000"/>
                </a:solidFill>
                <a:latin typeface="Tahoma" pitchFamily="34" charset="0"/>
                <a:ea typeface="Tahoma" pitchFamily="34" charset="0"/>
                <a:cs typeface="Tahoma" pitchFamily="34" charset="0"/>
              </a:rPr>
              <a:t>WAVE | </a:t>
            </a:r>
            <a:r>
              <a:rPr lang="el-GR" sz="600" b="0" dirty="0">
                <a:solidFill>
                  <a:srgbClr val="C00000"/>
                </a:solidFill>
                <a:latin typeface="Tahoma" pitchFamily="34" charset="0"/>
                <a:ea typeface="Tahoma" pitchFamily="34" charset="0"/>
                <a:cs typeface="Tahoma" pitchFamily="34" charset="0"/>
              </a:rPr>
              <a:t>2018</a:t>
            </a:r>
            <a:endParaRPr lang="el-GR" sz="600" b="0" dirty="0">
              <a:solidFill>
                <a:srgbClr val="0070C0"/>
              </a:solidFill>
              <a:latin typeface="Tahoma" pitchFamily="34" charset="0"/>
              <a:ea typeface="Tahoma" pitchFamily="34" charset="0"/>
              <a:cs typeface="Tahoma" pitchFamily="34" charset="0"/>
            </a:endParaRPr>
          </a:p>
        </p:txBody>
      </p:sp>
      <p:grpSp>
        <p:nvGrpSpPr>
          <p:cNvPr id="20" name="15 - Ομάδα">
            <a:extLst>
              <a:ext uri="{FF2B5EF4-FFF2-40B4-BE49-F238E27FC236}">
                <a16:creationId xmlns:a16="http://schemas.microsoft.com/office/drawing/2014/main" id="{B85E3FF5-0837-4F09-BB17-2B3F532CFAB3}"/>
              </a:ext>
            </a:extLst>
          </p:cNvPr>
          <p:cNvGrpSpPr/>
          <p:nvPr/>
        </p:nvGrpSpPr>
        <p:grpSpPr>
          <a:xfrm>
            <a:off x="24774" y="4988358"/>
            <a:ext cx="973151" cy="144073"/>
            <a:chOff x="24774" y="4974910"/>
            <a:chExt cx="973151" cy="144073"/>
          </a:xfrm>
        </p:grpSpPr>
        <p:sp>
          <p:nvSpPr>
            <p:cNvPr id="21" name="12 - TextBox">
              <a:extLst>
                <a:ext uri="{FF2B5EF4-FFF2-40B4-BE49-F238E27FC236}">
                  <a16:creationId xmlns:a16="http://schemas.microsoft.com/office/drawing/2014/main" id="{27B73889-6FFC-472B-A43E-8F7A6FC9ACB2}"/>
                </a:ext>
              </a:extLst>
            </p:cNvPr>
            <p:cNvSpPr txBox="1"/>
            <p:nvPr/>
          </p:nvSpPr>
          <p:spPr>
            <a:xfrm>
              <a:off x="24774" y="4974910"/>
              <a:ext cx="479866" cy="144073"/>
            </a:xfrm>
            <a:prstGeom prst="rect">
              <a:avLst/>
            </a:prstGeom>
            <a:solidFill>
              <a:srgbClr val="376092"/>
            </a:solidFill>
          </p:spPr>
          <p:txBody>
            <a:bodyPr wrap="none" lIns="36000" tIns="18000" rIns="36000" bIns="18000" rtlCol="0" anchor="ctr">
              <a:spAutoFit/>
            </a:bodyPr>
            <a:lstStyle/>
            <a:p>
              <a:pPr algn="ctr"/>
              <a:r>
                <a:rPr lang="en-US" sz="700" b="1" dirty="0">
                  <a:solidFill>
                    <a:schemeClr val="bg1"/>
                  </a:solidFill>
                  <a:latin typeface="Tahoma" pitchFamily="34" charset="0"/>
                  <a:ea typeface="Tahoma" pitchFamily="34" charset="0"/>
                  <a:cs typeface="Tahoma" pitchFamily="34" charset="0"/>
                </a:rPr>
                <a:t>D</a:t>
              </a:r>
              <a:r>
                <a:rPr lang="el-GR" sz="700" b="1" dirty="0">
                  <a:solidFill>
                    <a:schemeClr val="bg1"/>
                  </a:solidFill>
                  <a:latin typeface="Tahoma" pitchFamily="34" charset="0"/>
                  <a:ea typeface="Tahoma" pitchFamily="34" charset="0"/>
                  <a:cs typeface="Tahoma" pitchFamily="34" charset="0"/>
                </a:rPr>
                <a:t>’ </a:t>
              </a:r>
              <a:r>
                <a:rPr lang="en-US" sz="700" b="1" baseline="30000" dirty="0">
                  <a:solidFill>
                    <a:schemeClr val="bg1"/>
                  </a:solidFill>
                  <a:latin typeface="Tahoma" pitchFamily="34" charset="0"/>
                  <a:ea typeface="Tahoma" pitchFamily="34" charset="0"/>
                  <a:cs typeface="Tahoma" pitchFamily="34" charset="0"/>
                </a:rPr>
                <a:t>WAVE</a:t>
              </a:r>
              <a:r>
                <a:rPr lang="el-GR" sz="700" b="1" baseline="30000" dirty="0">
                  <a:solidFill>
                    <a:schemeClr val="bg1"/>
                  </a:solidFill>
                  <a:latin typeface="Tahoma" pitchFamily="34" charset="0"/>
                  <a:ea typeface="Tahoma" pitchFamily="34" charset="0"/>
                  <a:cs typeface="Tahoma" pitchFamily="34" charset="0"/>
                </a:rPr>
                <a:t> ‘18</a:t>
              </a:r>
            </a:p>
          </p:txBody>
        </p:sp>
        <p:sp>
          <p:nvSpPr>
            <p:cNvPr id="22" name="13 - TextBox">
              <a:extLst>
                <a:ext uri="{FF2B5EF4-FFF2-40B4-BE49-F238E27FC236}">
                  <a16:creationId xmlns:a16="http://schemas.microsoft.com/office/drawing/2014/main" id="{0709ED44-481D-4ACE-A543-846D5F2AE061}"/>
                </a:ext>
              </a:extLst>
            </p:cNvPr>
            <p:cNvSpPr txBox="1"/>
            <p:nvPr/>
          </p:nvSpPr>
          <p:spPr>
            <a:xfrm>
              <a:off x="526074" y="4974910"/>
              <a:ext cx="471851" cy="144073"/>
            </a:xfrm>
            <a:prstGeom prst="rect">
              <a:avLst/>
            </a:prstGeom>
            <a:solidFill>
              <a:srgbClr val="A9C1DF"/>
            </a:solidFill>
          </p:spPr>
          <p:txBody>
            <a:bodyPr wrap="none" lIns="36000" tIns="18000" rIns="36000" bIns="18000" rtlCol="0" anchor="ctr">
              <a:spAutoFit/>
            </a:bodyPr>
            <a:lstStyle/>
            <a:p>
              <a:pPr algn="ctr"/>
              <a:r>
                <a:rPr lang="en-US" sz="700" b="1" dirty="0">
                  <a:solidFill>
                    <a:srgbClr val="004070"/>
                  </a:solidFill>
                  <a:latin typeface="Tahoma" pitchFamily="34" charset="0"/>
                  <a:ea typeface="Tahoma" pitchFamily="34" charset="0"/>
                  <a:cs typeface="Tahoma" pitchFamily="34" charset="0"/>
                </a:rPr>
                <a:t>C</a:t>
              </a:r>
              <a:r>
                <a:rPr lang="el-GR" sz="700" b="1" dirty="0">
                  <a:solidFill>
                    <a:srgbClr val="004070"/>
                  </a:solidFill>
                  <a:latin typeface="Tahoma" pitchFamily="34" charset="0"/>
                  <a:ea typeface="Tahoma" pitchFamily="34" charset="0"/>
                  <a:cs typeface="Tahoma" pitchFamily="34" charset="0"/>
                </a:rPr>
                <a:t>’ </a:t>
              </a:r>
              <a:r>
                <a:rPr lang="en-US" sz="700" b="1" baseline="30000" dirty="0">
                  <a:solidFill>
                    <a:srgbClr val="004070"/>
                  </a:solidFill>
                  <a:latin typeface="Tahoma" pitchFamily="34" charset="0"/>
                  <a:ea typeface="Tahoma" pitchFamily="34" charset="0"/>
                  <a:cs typeface="Tahoma" pitchFamily="34" charset="0"/>
                </a:rPr>
                <a:t>WAVE</a:t>
              </a:r>
              <a:r>
                <a:rPr lang="el-GR" sz="700" b="1" baseline="30000" dirty="0">
                  <a:solidFill>
                    <a:srgbClr val="004070"/>
                  </a:solidFill>
                  <a:latin typeface="Tahoma" pitchFamily="34" charset="0"/>
                  <a:ea typeface="Tahoma" pitchFamily="34" charset="0"/>
                  <a:cs typeface="Tahoma" pitchFamily="34" charset="0"/>
                </a:rPr>
                <a:t> ‘18</a:t>
              </a:r>
            </a:p>
          </p:txBody>
        </p:sp>
      </p:grpSp>
    </p:spTree>
    <p:extLst>
      <p:ext uri="{BB962C8B-B14F-4D97-AF65-F5344CB8AC3E}">
        <p14:creationId xmlns:p14="http://schemas.microsoft.com/office/powerpoint/2010/main" val="9159457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683226DB-2944-45AC-A6EB-0A8848B48B7D}"/>
              </a:ext>
            </a:extLst>
          </p:cNvPr>
          <p:cNvSpPr/>
          <p:nvPr/>
        </p:nvSpPr>
        <p:spPr>
          <a:xfrm>
            <a:off x="329012" y="195486"/>
            <a:ext cx="2304256" cy="1296144"/>
          </a:xfrm>
          <a:prstGeom prst="wedgeRoundRectCallout">
            <a:avLst>
              <a:gd name="adj1" fmla="val 79789"/>
              <a:gd name="adj2" fmla="val 22697"/>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E49888"/>
                </a:solidFill>
              </a:rPr>
              <a:t>Pinpointing that </a:t>
            </a:r>
            <a:r>
              <a:rPr lang="en-US" sz="1600" dirty="0">
                <a:solidFill>
                  <a:srgbClr val="E49888"/>
                </a:solidFill>
              </a:rPr>
              <a:t>‘</a:t>
            </a:r>
            <a:r>
              <a:rPr lang="en-US" sz="2000" b="1" dirty="0">
                <a:solidFill>
                  <a:srgbClr val="E49888"/>
                </a:solidFill>
              </a:rPr>
              <a:t>certain special something</a:t>
            </a:r>
            <a:r>
              <a:rPr lang="en-US" sz="1600" dirty="0">
                <a:solidFill>
                  <a:srgbClr val="E49888"/>
                </a:solidFill>
              </a:rPr>
              <a:t>’</a:t>
            </a:r>
            <a:endParaRPr lang="en-US" sz="2400" dirty="0">
              <a:solidFill>
                <a:srgbClr val="E49888"/>
              </a:solidFill>
            </a:endParaRPr>
          </a:p>
        </p:txBody>
      </p:sp>
      <p:sp>
        <p:nvSpPr>
          <p:cNvPr id="10" name="Heart 9">
            <a:extLst>
              <a:ext uri="{FF2B5EF4-FFF2-40B4-BE49-F238E27FC236}">
                <a16:creationId xmlns:a16="http://schemas.microsoft.com/office/drawing/2014/main" id="{B71377E8-D319-4E7A-9B83-9C3C84EAED4A}"/>
              </a:ext>
            </a:extLst>
          </p:cNvPr>
          <p:cNvSpPr/>
          <p:nvPr/>
        </p:nvSpPr>
        <p:spPr>
          <a:xfrm>
            <a:off x="251520" y="1328994"/>
            <a:ext cx="874896" cy="757319"/>
          </a:xfrm>
          <a:prstGeom prst="heart">
            <a:avLst/>
          </a:prstGeom>
          <a:solidFill>
            <a:srgbClr val="E49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elly care_ENG">
            <a:hlinkClick r:id="" action="ppaction://media"/>
            <a:extLst>
              <a:ext uri="{FF2B5EF4-FFF2-40B4-BE49-F238E27FC236}">
                <a16:creationId xmlns:a16="http://schemas.microsoft.com/office/drawing/2014/main" id="{0B7EB5CE-C47C-44A1-A71F-06FA24E871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0238" y="71438"/>
            <a:ext cx="2803525" cy="4999037"/>
          </a:xfrm>
          <a:prstGeom prst="rect">
            <a:avLst/>
          </a:prstGeom>
        </p:spPr>
      </p:pic>
    </p:spTree>
    <p:extLst>
      <p:ext uri="{BB962C8B-B14F-4D97-AF65-F5344CB8AC3E}">
        <p14:creationId xmlns:p14="http://schemas.microsoft.com/office/powerpoint/2010/main" val="4155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7C9386-DB08-45EE-9329-8043A16DFD43}"/>
              </a:ext>
            </a:extLst>
          </p:cNvPr>
          <p:cNvSpPr/>
          <p:nvPr/>
        </p:nvSpPr>
        <p:spPr>
          <a:xfrm>
            <a:off x="0" y="0"/>
            <a:ext cx="5436096" cy="5143500"/>
          </a:xfrm>
          <a:prstGeom prst="rect">
            <a:avLst/>
          </a:prstGeom>
          <a:solidFill>
            <a:srgbClr val="E49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C65A248-8251-4164-B51C-9D14865F951A}"/>
              </a:ext>
            </a:extLst>
          </p:cNvPr>
          <p:cNvSpPr/>
          <p:nvPr/>
        </p:nvSpPr>
        <p:spPr>
          <a:xfrm>
            <a:off x="395536" y="915566"/>
            <a:ext cx="4896544" cy="3132589"/>
          </a:xfrm>
          <a:prstGeom prst="rect">
            <a:avLst/>
          </a:prstGeom>
        </p:spPr>
        <p:txBody>
          <a:bodyPr wrap="square">
            <a:spAutoFit/>
          </a:bodyPr>
          <a:lstStyle/>
          <a:p>
            <a:pPr>
              <a:lnSpc>
                <a:spcPct val="107000"/>
              </a:lnSpc>
              <a:spcAft>
                <a:spcPts val="800"/>
              </a:spcAft>
            </a:pPr>
            <a:r>
              <a:rPr lang="en-US" sz="3600" b="1" dirty="0">
                <a:latin typeface="Arial Rounded MT Bold" panose="020F0704030504030204" pitchFamily="34" charset="0"/>
                <a:ea typeface="Calibri" panose="020F0502020204030204" pitchFamily="34" charset="0"/>
                <a:cs typeface="Arial" panose="020B0604020202020204" pitchFamily="34" charset="0"/>
              </a:rPr>
              <a:t>Insight tip</a:t>
            </a:r>
          </a:p>
          <a:p>
            <a:pPr>
              <a:lnSpc>
                <a:spcPct val="107000"/>
              </a:lnSpc>
              <a:spcAft>
                <a:spcPts val="800"/>
              </a:spcAft>
            </a:pPr>
            <a:r>
              <a:rPr lang="en-US" sz="3600" i="1" dirty="0">
                <a:solidFill>
                  <a:schemeClr val="accent6">
                    <a:lumMod val="10000"/>
                  </a:schemeClr>
                </a:solidFill>
                <a:latin typeface="Corbel" panose="020B0503020204020204" pitchFamily="34" charset="0"/>
                <a:ea typeface="Calibri" panose="020F0502020204030204" pitchFamily="34" charset="0"/>
                <a:cs typeface="Arial" panose="020B0604020202020204" pitchFamily="34" charset="0"/>
              </a:rPr>
              <a:t>Locate and onboard that exemplary employee to train and guide sales colleagues!</a:t>
            </a:r>
          </a:p>
        </p:txBody>
      </p:sp>
      <p:pic>
        <p:nvPicPr>
          <p:cNvPr id="4" name="Picture 3">
            <a:extLst>
              <a:ext uri="{FF2B5EF4-FFF2-40B4-BE49-F238E27FC236}">
                <a16:creationId xmlns:a16="http://schemas.microsoft.com/office/drawing/2014/main" id="{6BA63353-1C6D-43C5-80E2-92A4E5A851BA}"/>
              </a:ext>
            </a:extLst>
          </p:cNvPr>
          <p:cNvPicPr>
            <a:picLocks noChangeAspect="1"/>
          </p:cNvPicPr>
          <p:nvPr/>
        </p:nvPicPr>
        <p:blipFill rotWithShape="1">
          <a:blip r:embed="rId3">
            <a:clrChange>
              <a:clrFrom>
                <a:srgbClr val="F8F8F8"/>
              </a:clrFrom>
              <a:clrTo>
                <a:srgbClr val="F8F8F8">
                  <a:alpha val="0"/>
                </a:srgbClr>
              </a:clrTo>
            </a:clrChange>
          </a:blip>
          <a:srcRect l="15846" r="8706"/>
          <a:stretch/>
        </p:blipFill>
        <p:spPr>
          <a:xfrm>
            <a:off x="5220072" y="755514"/>
            <a:ext cx="3910165" cy="3886931"/>
          </a:xfrm>
          <a:prstGeom prst="rect">
            <a:avLst/>
          </a:prstGeom>
        </p:spPr>
      </p:pic>
    </p:spTree>
    <p:extLst>
      <p:ext uri="{BB962C8B-B14F-4D97-AF65-F5344CB8AC3E}">
        <p14:creationId xmlns:p14="http://schemas.microsoft.com/office/powerpoint/2010/main" val="3969544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97A838F-D6CE-4401-9BDA-0A3041B9FA26}"/>
              </a:ext>
            </a:extLst>
          </p:cNvPr>
          <p:cNvSpPr txBox="1">
            <a:spLocks noChangeArrowheads="1"/>
          </p:cNvSpPr>
          <p:nvPr/>
        </p:nvSpPr>
        <p:spPr bwMode="gray">
          <a:xfrm>
            <a:off x="0" y="-2417"/>
            <a:ext cx="9176048" cy="609413"/>
          </a:xfrm>
          <a:prstGeom prst="rect">
            <a:avLst/>
          </a:prstGeom>
          <a:solidFill>
            <a:schemeClr val="tx1"/>
          </a:solidFill>
        </p:spPr>
        <p:txBody>
          <a:bodyPr vert="horz" lIns="68568" tIns="34289" rIns="68568" bIns="34289" rtlCol="0" anchor="ctr">
            <a:normAutofit/>
          </a:bodyPr>
          <a:lstStyle>
            <a:lvl1pPr algn="l" defTabSz="685664" rtl="0" eaLnBrk="1" latinLnBrk="0" hangingPunct="1">
              <a:lnSpc>
                <a:spcPct val="80000"/>
              </a:lnSpc>
              <a:spcBef>
                <a:spcPct val="0"/>
              </a:spcBef>
              <a:buNone/>
              <a:defRPr sz="2400" kern="1200" cap="none" spc="75" baseline="0">
                <a:solidFill>
                  <a:schemeClr val="tx1">
                    <a:lumMod val="90000"/>
                    <a:lumOff val="10000"/>
                  </a:schemeClr>
                </a:solidFill>
                <a:latin typeface="Corbel" panose="020B0503020204020204" pitchFamily="34" charset="0"/>
                <a:ea typeface="+mj-ea"/>
                <a:cs typeface="+mj-cs"/>
              </a:defRPr>
            </a:lvl1pPr>
          </a:lstStyle>
          <a:p>
            <a:pPr algn="r">
              <a:lnSpc>
                <a:spcPct val="170000"/>
              </a:lnSpc>
            </a:pPr>
            <a:r>
              <a:rPr lang="en-US" b="1" dirty="0">
                <a:solidFill>
                  <a:schemeClr val="bg1"/>
                </a:solidFill>
                <a:latin typeface="Arial Rounded MT Bold" panose="020F0704030504030204" pitchFamily="34" charset="0"/>
              </a:rPr>
              <a:t>experiencing product 1</a:t>
            </a:r>
            <a:r>
              <a:rPr lang="en-US" b="1" baseline="30000" dirty="0">
                <a:solidFill>
                  <a:schemeClr val="bg1"/>
                </a:solidFill>
                <a:latin typeface="Arial Rounded MT Bold" panose="020F0704030504030204" pitchFamily="34" charset="0"/>
              </a:rPr>
              <a:t>st</a:t>
            </a:r>
            <a:r>
              <a:rPr lang="en-US" b="1" dirty="0">
                <a:solidFill>
                  <a:schemeClr val="bg1"/>
                </a:solidFill>
                <a:latin typeface="Arial Rounded MT Bold" panose="020F0704030504030204" pitchFamily="34" charset="0"/>
              </a:rPr>
              <a:t> hand is key in engaging youth</a:t>
            </a:r>
          </a:p>
        </p:txBody>
      </p:sp>
      <p:pic>
        <p:nvPicPr>
          <p:cNvPr id="19" name="Picture 1">
            <a:extLst>
              <a:ext uri="{FF2B5EF4-FFF2-40B4-BE49-F238E27FC236}">
                <a16:creationId xmlns:a16="http://schemas.microsoft.com/office/drawing/2014/main" id="{DF53CEE3-56C4-4878-9E21-CBDEF7D9D1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1134" y="899180"/>
            <a:ext cx="2930505" cy="3904860"/>
          </a:xfrm>
          <a:prstGeom prst="rect">
            <a:avLst/>
          </a:prstGeom>
        </p:spPr>
      </p:pic>
      <p:pic>
        <p:nvPicPr>
          <p:cNvPr id="2" name="Picture 1">
            <a:extLst>
              <a:ext uri="{FF2B5EF4-FFF2-40B4-BE49-F238E27FC236}">
                <a16:creationId xmlns:a16="http://schemas.microsoft.com/office/drawing/2014/main" id="{3AAE6FAB-B92D-4FD9-AA93-48FEF04729C6}"/>
              </a:ext>
            </a:extLst>
          </p:cNvPr>
          <p:cNvPicPr>
            <a:picLocks noChangeAspect="1"/>
          </p:cNvPicPr>
          <p:nvPr/>
        </p:nvPicPr>
        <p:blipFill>
          <a:blip r:embed="rId3"/>
          <a:stretch>
            <a:fillRect/>
          </a:stretch>
        </p:blipFill>
        <p:spPr>
          <a:xfrm>
            <a:off x="0" y="909008"/>
            <a:ext cx="2930506" cy="3895428"/>
          </a:xfrm>
          <a:prstGeom prst="rect">
            <a:avLst/>
          </a:prstGeom>
        </p:spPr>
      </p:pic>
      <p:sp>
        <p:nvSpPr>
          <p:cNvPr id="7" name="Heart 6">
            <a:extLst>
              <a:ext uri="{FF2B5EF4-FFF2-40B4-BE49-F238E27FC236}">
                <a16:creationId xmlns:a16="http://schemas.microsoft.com/office/drawing/2014/main" id="{B665C51B-47E7-46C7-958A-53AFAB3E873F}"/>
              </a:ext>
            </a:extLst>
          </p:cNvPr>
          <p:cNvSpPr/>
          <p:nvPr/>
        </p:nvSpPr>
        <p:spPr>
          <a:xfrm>
            <a:off x="35496" y="26544"/>
            <a:ext cx="507504" cy="489825"/>
          </a:xfrm>
          <a:prstGeom prst="heart">
            <a:avLst/>
          </a:prstGeom>
          <a:solidFill>
            <a:srgbClr val="E49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8F507A4-DD73-406D-B85D-C507D686C669}"/>
              </a:ext>
            </a:extLst>
          </p:cNvPr>
          <p:cNvSpPr txBox="1"/>
          <p:nvPr/>
        </p:nvSpPr>
        <p:spPr>
          <a:xfrm>
            <a:off x="5580112" y="915566"/>
            <a:ext cx="3537726" cy="3904860"/>
          </a:xfrm>
          <a:prstGeom prst="roundRect">
            <a:avLst>
              <a:gd name="adj" fmla="val 3368"/>
            </a:avLst>
          </a:prstGeom>
          <a:solidFill>
            <a:srgbClr val="000000"/>
          </a:solidFill>
          <a:ln>
            <a:solidFill>
              <a:schemeClr val="bg2"/>
            </a:solidFill>
          </a:ln>
        </p:spPr>
        <p:txBody>
          <a:bodyPr wrap="square" rtlCol="0" anchor="t" anchorCtr="0">
            <a:noAutofit/>
          </a:bodyPr>
          <a:lstStyle/>
          <a:p>
            <a:pPr algn="ctr"/>
            <a:r>
              <a:rPr lang="en-US" sz="2400" b="1" dirty="0">
                <a:solidFill>
                  <a:srgbClr val="E49888"/>
                </a:solidFill>
                <a:latin typeface="Arial Rounded MT Bold" panose="020F0704030504030204" pitchFamily="34" charset="0"/>
              </a:rPr>
              <a:t>experiential gaming corner!</a:t>
            </a:r>
          </a:p>
          <a:p>
            <a:endParaRPr lang="en-US" sz="2400" b="1" dirty="0">
              <a:solidFill>
                <a:srgbClr val="E49888"/>
              </a:solidFill>
              <a:latin typeface="Arial Rounded MT Bold" panose="020F0704030504030204" pitchFamily="34" charset="0"/>
            </a:endParaRPr>
          </a:p>
          <a:p>
            <a:pPr marL="342900" indent="-342900">
              <a:buFont typeface="Arial" panose="020B0604020202020204" pitchFamily="34" charset="0"/>
              <a:buChar char="•"/>
            </a:pPr>
            <a:r>
              <a:rPr lang="en-US" sz="2400" b="1" dirty="0">
                <a:solidFill>
                  <a:srgbClr val="E49888"/>
                </a:solidFill>
                <a:latin typeface="Arial Rounded MT Bold" panose="020F0704030504030204" pitchFamily="34" charset="0"/>
              </a:rPr>
              <a:t>play</a:t>
            </a:r>
            <a:r>
              <a:rPr lang="en-US" sz="2000" b="1" i="1" dirty="0">
                <a:solidFill>
                  <a:srgbClr val="E49888"/>
                </a:solidFill>
              </a:rPr>
              <a:t> </a:t>
            </a:r>
            <a:r>
              <a:rPr lang="en-US" dirty="0">
                <a:solidFill>
                  <a:schemeClr val="bg1"/>
                </a:solidFill>
                <a:latin typeface="Corbel Light" panose="020B0303020204020204" pitchFamily="34" charset="0"/>
              </a:rPr>
              <a:t>the game</a:t>
            </a:r>
          </a:p>
          <a:p>
            <a:pPr marL="342900" indent="-342900">
              <a:buFont typeface="Arial" panose="020B0604020202020204" pitchFamily="34" charset="0"/>
              <a:buChar char="•"/>
            </a:pPr>
            <a:r>
              <a:rPr lang="en-US" sz="2400" b="1" dirty="0">
                <a:solidFill>
                  <a:srgbClr val="E49888"/>
                </a:solidFill>
                <a:latin typeface="Arial Rounded MT Bold" panose="020F0704030504030204" pitchFamily="34" charset="0"/>
              </a:rPr>
              <a:t>feel </a:t>
            </a:r>
            <a:r>
              <a:rPr lang="en-US" dirty="0">
                <a:solidFill>
                  <a:schemeClr val="bg1"/>
                </a:solidFill>
                <a:latin typeface="Corbel Light" panose="020B0303020204020204" pitchFamily="34" charset="0"/>
              </a:rPr>
              <a:t>the fun – socialize</a:t>
            </a:r>
          </a:p>
          <a:p>
            <a:pPr marL="342900" indent="-342900">
              <a:buFont typeface="Arial" panose="020B0604020202020204" pitchFamily="34" charset="0"/>
              <a:buChar char="•"/>
            </a:pPr>
            <a:r>
              <a:rPr lang="en-US" sz="2400" b="1" dirty="0">
                <a:solidFill>
                  <a:srgbClr val="E49888"/>
                </a:solidFill>
                <a:latin typeface="Arial Rounded MT Bold" panose="020F0704030504030204" pitchFamily="34" charset="0"/>
              </a:rPr>
              <a:t>interact</a:t>
            </a:r>
            <a:r>
              <a:rPr lang="en-US" dirty="0">
                <a:solidFill>
                  <a:schemeClr val="bg1"/>
                </a:solidFill>
                <a:latin typeface="Corbel Light" panose="020B0303020204020204" pitchFamily="34" charset="0"/>
              </a:rPr>
              <a:t> with peer players </a:t>
            </a:r>
            <a:endParaRPr lang="el-GR" dirty="0">
              <a:solidFill>
                <a:schemeClr val="bg1"/>
              </a:solidFill>
              <a:latin typeface="Corbel Light" panose="020B0303020204020204" pitchFamily="34" charset="0"/>
            </a:endParaRPr>
          </a:p>
          <a:p>
            <a:endParaRPr lang="en-US" sz="2400" b="1" i="1" dirty="0">
              <a:solidFill>
                <a:schemeClr val="bg1"/>
              </a:solidFill>
              <a:latin typeface="Corbel Light" panose="020B0303020204020204" pitchFamily="34" charset="0"/>
            </a:endParaRPr>
          </a:p>
          <a:p>
            <a:r>
              <a:rPr lang="en-US" sz="2000" b="1" dirty="0">
                <a:solidFill>
                  <a:srgbClr val="E49888"/>
                </a:solidFill>
                <a:latin typeface="Arial Rounded MT Bold" panose="020F0704030504030204" pitchFamily="34" charset="0"/>
              </a:rPr>
              <a:t>…was crucial to a positive purchase </a:t>
            </a:r>
            <a:r>
              <a:rPr lang="en-US" dirty="0">
                <a:solidFill>
                  <a:schemeClr val="bg1"/>
                </a:solidFill>
                <a:latin typeface="Corbel Light" panose="020B0303020204020204" pitchFamily="34" charset="0"/>
              </a:rPr>
              <a:t>– potential buyers were reassured as to the right decision – low risk &amp; </a:t>
            </a:r>
            <a:r>
              <a:rPr lang="en-US" sz="2000" b="1" dirty="0">
                <a:solidFill>
                  <a:srgbClr val="E49888"/>
                </a:solidFill>
                <a:latin typeface="Arial Rounded MT Bold" panose="020F0704030504030204" pitchFamily="34" charset="0"/>
              </a:rPr>
              <a:t>felt good!</a:t>
            </a:r>
          </a:p>
        </p:txBody>
      </p:sp>
    </p:spTree>
    <p:extLst>
      <p:ext uri="{BB962C8B-B14F-4D97-AF65-F5344CB8AC3E}">
        <p14:creationId xmlns:p14="http://schemas.microsoft.com/office/powerpoint/2010/main" val="1441874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a:extLst>
              <a:ext uri="{FF2B5EF4-FFF2-40B4-BE49-F238E27FC236}">
                <a16:creationId xmlns:a16="http://schemas.microsoft.com/office/drawing/2014/main" id="{BD2F3472-1BC3-4FDB-82AB-F8C7F83373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2607"/>
          <a:stretch/>
        </p:blipFill>
        <p:spPr>
          <a:xfrm>
            <a:off x="59544" y="987574"/>
            <a:ext cx="2592288" cy="3604581"/>
          </a:xfrm>
          <a:prstGeom prst="rect">
            <a:avLst/>
          </a:prstGeom>
        </p:spPr>
      </p:pic>
      <p:pic>
        <p:nvPicPr>
          <p:cNvPr id="21" name="Picture 2">
            <a:extLst>
              <a:ext uri="{FF2B5EF4-FFF2-40B4-BE49-F238E27FC236}">
                <a16:creationId xmlns:a16="http://schemas.microsoft.com/office/drawing/2014/main" id="{CDDAB5F8-565E-49D1-A821-6525D488E22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723470" y="839953"/>
            <a:ext cx="1887740" cy="3899822"/>
          </a:xfrm>
          <a:prstGeom prst="rect">
            <a:avLst/>
          </a:prstGeom>
        </p:spPr>
      </p:pic>
      <p:pic>
        <p:nvPicPr>
          <p:cNvPr id="22" name="Picture 3">
            <a:extLst>
              <a:ext uri="{FF2B5EF4-FFF2-40B4-BE49-F238E27FC236}">
                <a16:creationId xmlns:a16="http://schemas.microsoft.com/office/drawing/2014/main" id="{FAFB430E-9022-4C1D-B8BB-30B201ABB1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2848" y="906488"/>
            <a:ext cx="2155376" cy="3766751"/>
          </a:xfrm>
          <a:prstGeom prst="rect">
            <a:avLst/>
          </a:prstGeom>
        </p:spPr>
      </p:pic>
      <p:sp>
        <p:nvSpPr>
          <p:cNvPr id="17" name="TextBox 16">
            <a:extLst>
              <a:ext uri="{FF2B5EF4-FFF2-40B4-BE49-F238E27FC236}">
                <a16:creationId xmlns:a16="http://schemas.microsoft.com/office/drawing/2014/main" id="{48F507A4-DD73-406D-B85D-C507D686C669}"/>
              </a:ext>
            </a:extLst>
          </p:cNvPr>
          <p:cNvSpPr txBox="1"/>
          <p:nvPr/>
        </p:nvSpPr>
        <p:spPr>
          <a:xfrm>
            <a:off x="6468808" y="1171973"/>
            <a:ext cx="2630685" cy="2799554"/>
          </a:xfrm>
          <a:prstGeom prst="roundRect">
            <a:avLst>
              <a:gd name="adj" fmla="val 6061"/>
            </a:avLst>
          </a:prstGeom>
          <a:solidFill>
            <a:srgbClr val="000000"/>
          </a:solidFill>
          <a:ln>
            <a:solidFill>
              <a:schemeClr val="bg2"/>
            </a:solidFill>
          </a:ln>
        </p:spPr>
        <p:txBody>
          <a:bodyPr wrap="square" rtlCol="0" anchor="t" anchorCtr="0">
            <a:noAutofit/>
          </a:bodyPr>
          <a:lstStyle>
            <a:defPPr>
              <a:defRPr lang="el-GR"/>
            </a:defPPr>
            <a:lvl1pPr algn="ctr">
              <a:defRPr sz="2400" b="1">
                <a:solidFill>
                  <a:srgbClr val="E49888"/>
                </a:solidFill>
                <a:latin typeface="Arial Rounded MT Bold" panose="020F0704030504030204" pitchFamily="34" charset="0"/>
              </a:defRPr>
            </a:lvl1pPr>
          </a:lstStyle>
          <a:p>
            <a:r>
              <a:rPr lang="en-US" dirty="0"/>
              <a:t>Peace of mind !</a:t>
            </a:r>
          </a:p>
          <a:p>
            <a:endParaRPr lang="en-US" dirty="0"/>
          </a:p>
          <a:p>
            <a:pPr marL="342900" indent="-342900" algn="l">
              <a:buFont typeface="Arial" panose="020B0604020202020204" pitchFamily="34" charset="0"/>
              <a:buChar char="•"/>
            </a:pPr>
            <a:r>
              <a:rPr lang="en-US" sz="2000" dirty="0">
                <a:solidFill>
                  <a:schemeClr val="bg1"/>
                </a:solidFill>
                <a:sym typeface="Wingdings" panose="05000000000000000000" pitchFamily="2" charset="2"/>
              </a:rPr>
              <a:t>Kids had fun</a:t>
            </a:r>
          </a:p>
          <a:p>
            <a:pPr marL="342900" indent="-342900" algn="l">
              <a:buFont typeface="Arial" panose="020B0604020202020204" pitchFamily="34" charset="0"/>
              <a:buChar char="•"/>
            </a:pPr>
            <a:r>
              <a:rPr lang="en-US" sz="2000" dirty="0">
                <a:solidFill>
                  <a:schemeClr val="bg1"/>
                </a:solidFill>
                <a:sym typeface="Wingdings" panose="05000000000000000000" pitchFamily="2" charset="2"/>
              </a:rPr>
              <a:t>Parents relaxed</a:t>
            </a:r>
          </a:p>
          <a:p>
            <a:pPr algn="l"/>
            <a:endParaRPr lang="en-US" dirty="0">
              <a:sym typeface="Wingdings" panose="05000000000000000000" pitchFamily="2" charset="2"/>
            </a:endParaRPr>
          </a:p>
          <a:p>
            <a:pPr algn="l"/>
            <a:r>
              <a:rPr lang="en-US" dirty="0">
                <a:sym typeface="Wingdings" panose="05000000000000000000" pitchFamily="2" charset="2"/>
              </a:rPr>
              <a:t>Win -win kids corner! </a:t>
            </a:r>
            <a:endParaRPr lang="en-US" dirty="0"/>
          </a:p>
        </p:txBody>
      </p:sp>
      <p:sp>
        <p:nvSpPr>
          <p:cNvPr id="8" name="Rectangle 2">
            <a:extLst>
              <a:ext uri="{FF2B5EF4-FFF2-40B4-BE49-F238E27FC236}">
                <a16:creationId xmlns:a16="http://schemas.microsoft.com/office/drawing/2014/main" id="{BF3C4733-8252-479D-84C4-D51DE95A8DE6}"/>
              </a:ext>
            </a:extLst>
          </p:cNvPr>
          <p:cNvSpPr txBox="1">
            <a:spLocks noChangeArrowheads="1"/>
          </p:cNvSpPr>
          <p:nvPr/>
        </p:nvSpPr>
        <p:spPr bwMode="gray">
          <a:xfrm>
            <a:off x="0" y="-2417"/>
            <a:ext cx="9176048" cy="609413"/>
          </a:xfrm>
          <a:prstGeom prst="rect">
            <a:avLst/>
          </a:prstGeom>
          <a:solidFill>
            <a:schemeClr val="tx1"/>
          </a:solidFill>
        </p:spPr>
        <p:txBody>
          <a:bodyPr vert="horz" lIns="68568" tIns="34289" rIns="68568" bIns="34289" rtlCol="0" anchor="ctr">
            <a:normAutofit fontScale="92500"/>
          </a:bodyPr>
          <a:lstStyle>
            <a:lvl1pPr algn="l" defTabSz="685664" rtl="0" eaLnBrk="1" latinLnBrk="0" hangingPunct="1">
              <a:lnSpc>
                <a:spcPct val="80000"/>
              </a:lnSpc>
              <a:spcBef>
                <a:spcPct val="0"/>
              </a:spcBef>
              <a:buNone/>
              <a:defRPr sz="2400" kern="1200" cap="none" spc="75" baseline="0">
                <a:solidFill>
                  <a:schemeClr val="tx1">
                    <a:lumMod val="90000"/>
                    <a:lumOff val="10000"/>
                  </a:schemeClr>
                </a:solidFill>
                <a:latin typeface="Corbel" panose="020B0503020204020204" pitchFamily="34" charset="0"/>
                <a:ea typeface="+mj-ea"/>
                <a:cs typeface="+mj-cs"/>
              </a:defRPr>
            </a:lvl1pPr>
          </a:lstStyle>
          <a:p>
            <a:pPr algn="r">
              <a:lnSpc>
                <a:spcPct val="170000"/>
              </a:lnSpc>
            </a:pPr>
            <a:r>
              <a:rPr lang="en-US" b="1" dirty="0">
                <a:solidFill>
                  <a:schemeClr val="bg1"/>
                </a:solidFill>
                <a:latin typeface="Arial Rounded MT Bold" panose="020F0704030504030204" pitchFamily="34" charset="0"/>
              </a:rPr>
              <a:t>offering what shoppers needed most …at the right moment! </a:t>
            </a:r>
          </a:p>
        </p:txBody>
      </p:sp>
      <p:sp>
        <p:nvSpPr>
          <p:cNvPr id="9" name="Heart 8">
            <a:extLst>
              <a:ext uri="{FF2B5EF4-FFF2-40B4-BE49-F238E27FC236}">
                <a16:creationId xmlns:a16="http://schemas.microsoft.com/office/drawing/2014/main" id="{906934C8-B4FE-4A69-9895-A06AD1B3E2AF}"/>
              </a:ext>
            </a:extLst>
          </p:cNvPr>
          <p:cNvSpPr/>
          <p:nvPr/>
        </p:nvSpPr>
        <p:spPr>
          <a:xfrm>
            <a:off x="35496" y="26544"/>
            <a:ext cx="507504" cy="489825"/>
          </a:xfrm>
          <a:prstGeom prst="heart">
            <a:avLst/>
          </a:prstGeom>
          <a:solidFill>
            <a:srgbClr val="E49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844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D2D56E-44A0-47C2-96A7-6A03020B2269}"/>
              </a:ext>
            </a:extLst>
          </p:cNvPr>
          <p:cNvSpPr/>
          <p:nvPr/>
        </p:nvSpPr>
        <p:spPr>
          <a:xfrm>
            <a:off x="0" y="0"/>
            <a:ext cx="5400600" cy="5143500"/>
          </a:xfrm>
          <a:prstGeom prst="rect">
            <a:avLst/>
          </a:prstGeom>
          <a:solidFill>
            <a:srgbClr val="E49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C65A248-8251-4164-B51C-9D14865F951A}"/>
              </a:ext>
            </a:extLst>
          </p:cNvPr>
          <p:cNvSpPr/>
          <p:nvPr/>
        </p:nvSpPr>
        <p:spPr>
          <a:xfrm>
            <a:off x="108012" y="1005455"/>
            <a:ext cx="5184576" cy="3132589"/>
          </a:xfrm>
          <a:prstGeom prst="rect">
            <a:avLst/>
          </a:prstGeom>
        </p:spPr>
        <p:txBody>
          <a:bodyPr wrap="square">
            <a:spAutoFit/>
          </a:bodyPr>
          <a:lstStyle/>
          <a:p>
            <a:pPr>
              <a:lnSpc>
                <a:spcPct val="107000"/>
              </a:lnSpc>
              <a:spcAft>
                <a:spcPts val="800"/>
              </a:spcAft>
            </a:pPr>
            <a:r>
              <a:rPr lang="en-US" sz="3600" b="1" dirty="0">
                <a:latin typeface="Arial Rounded MT Bold" panose="020F0704030504030204" pitchFamily="34" charset="0"/>
                <a:ea typeface="Calibri" panose="020F0502020204030204" pitchFamily="34" charset="0"/>
                <a:cs typeface="Arial" panose="020B0604020202020204" pitchFamily="34" charset="0"/>
              </a:rPr>
              <a:t>Insight tip</a:t>
            </a:r>
          </a:p>
          <a:p>
            <a:pPr>
              <a:lnSpc>
                <a:spcPct val="107000"/>
              </a:lnSpc>
              <a:spcAft>
                <a:spcPts val="800"/>
              </a:spcAft>
            </a:pPr>
            <a:r>
              <a:rPr lang="en-US" sz="3600" i="1" dirty="0">
                <a:solidFill>
                  <a:schemeClr val="accent6">
                    <a:lumMod val="10000"/>
                  </a:schemeClr>
                </a:solidFill>
                <a:latin typeface="Corbel" panose="020B0503020204020204" pitchFamily="34" charset="0"/>
                <a:cs typeface="Arial" panose="020B0604020202020204" pitchFamily="34" charset="0"/>
              </a:rPr>
              <a:t>any warm</a:t>
            </a:r>
            <a:r>
              <a:rPr lang="el-GR" sz="3600" i="1" dirty="0">
                <a:solidFill>
                  <a:schemeClr val="accent6">
                    <a:lumMod val="10000"/>
                  </a:schemeClr>
                </a:solidFill>
                <a:latin typeface="Corbel" panose="020B0503020204020204" pitchFamily="34" charset="0"/>
                <a:cs typeface="Arial" panose="020B0604020202020204" pitchFamily="34" charset="0"/>
              </a:rPr>
              <a:t>,</a:t>
            </a:r>
            <a:r>
              <a:rPr lang="en-US" sz="3600" i="1" dirty="0">
                <a:solidFill>
                  <a:schemeClr val="accent6">
                    <a:lumMod val="10000"/>
                  </a:schemeClr>
                </a:solidFill>
                <a:latin typeface="Corbel" panose="020B0503020204020204" pitchFamily="34" charset="0"/>
                <a:cs typeface="Arial" panose="020B0604020202020204" pitchFamily="34" charset="0"/>
              </a:rPr>
              <a:t> personalized initiative …goes a very LONG way</a:t>
            </a:r>
            <a:r>
              <a:rPr lang="el-GR" sz="3600" i="1" dirty="0">
                <a:solidFill>
                  <a:schemeClr val="accent6">
                    <a:lumMod val="10000"/>
                  </a:schemeClr>
                </a:solidFill>
                <a:latin typeface="Corbel" panose="020B0503020204020204" pitchFamily="34" charset="0"/>
                <a:cs typeface="Arial" panose="020B0604020202020204" pitchFamily="34" charset="0"/>
              </a:rPr>
              <a:t>…</a:t>
            </a:r>
            <a:r>
              <a:rPr lang="en-US" sz="3600" i="1" dirty="0">
                <a:solidFill>
                  <a:schemeClr val="accent6">
                    <a:lumMod val="10000"/>
                  </a:schemeClr>
                </a:solidFill>
                <a:latin typeface="Corbel" panose="020B0503020204020204" pitchFamily="34" charset="0"/>
                <a:cs typeface="Arial" panose="020B0604020202020204" pitchFamily="34" charset="0"/>
              </a:rPr>
              <a:t> in impacting customer loyalty</a:t>
            </a:r>
          </a:p>
        </p:txBody>
      </p:sp>
      <p:pic>
        <p:nvPicPr>
          <p:cNvPr id="10" name="Picture 9">
            <a:extLst>
              <a:ext uri="{FF2B5EF4-FFF2-40B4-BE49-F238E27FC236}">
                <a16:creationId xmlns:a16="http://schemas.microsoft.com/office/drawing/2014/main" id="{CB3296C6-589D-4425-A937-B34EFDEF5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2588" y="0"/>
            <a:ext cx="3855720" cy="5143500"/>
          </a:xfrm>
          <a:prstGeom prst="rect">
            <a:avLst/>
          </a:prstGeom>
        </p:spPr>
      </p:pic>
    </p:spTree>
    <p:extLst>
      <p:ext uri="{BB962C8B-B14F-4D97-AF65-F5344CB8AC3E}">
        <p14:creationId xmlns:p14="http://schemas.microsoft.com/office/powerpoint/2010/main" val="3357817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EAAFBF-E0D1-480C-B166-E7DE9E7AC307}"/>
              </a:ext>
            </a:extLst>
          </p:cNvPr>
          <p:cNvSpPr/>
          <p:nvPr/>
        </p:nvSpPr>
        <p:spPr>
          <a:xfrm>
            <a:off x="238937" y="987574"/>
            <a:ext cx="8666126"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en-US" sz="2800" b="1" dirty="0">
                <a:solidFill>
                  <a:srgbClr val="990033"/>
                </a:solidFill>
                <a:latin typeface="Aharoni" panose="02010803020104030203" pitchFamily="2" charset="-79"/>
                <a:cs typeface="Aharoni" panose="02010803020104030203" pitchFamily="2" charset="-79"/>
              </a:rPr>
              <a:t>10 –15 </a:t>
            </a:r>
            <a:r>
              <a:rPr lang="en-US" b="1" dirty="0">
                <a:solidFill>
                  <a:srgbClr val="990033"/>
                </a:solidFill>
                <a:latin typeface="Corbel Light" panose="020B0303020204020204" pitchFamily="34" charset="0"/>
              </a:rPr>
              <a:t>is a sufficient panel </a:t>
            </a:r>
            <a:r>
              <a:rPr lang="en-US" dirty="0">
                <a:solidFill>
                  <a:srgbClr val="001326"/>
                </a:solidFill>
                <a:latin typeface="Corbel Light" panose="020B0303020204020204" pitchFamily="34" charset="0"/>
              </a:rPr>
              <a:t>yet highly category and profile dependent. Could be </a:t>
            </a:r>
            <a:r>
              <a:rPr lang="en-US" b="1" dirty="0">
                <a:solidFill>
                  <a:srgbClr val="990033"/>
                </a:solidFill>
                <a:latin typeface="Aharoni" panose="02010803020104030203" pitchFamily="2" charset="-79"/>
                <a:cs typeface="Aharoni" panose="02010803020104030203" pitchFamily="2" charset="-79"/>
              </a:rPr>
              <a:t>up to 30 </a:t>
            </a:r>
            <a:endParaRPr lang="en-US" sz="2800" b="1" dirty="0">
              <a:solidFill>
                <a:srgbClr val="990033"/>
              </a:solidFill>
              <a:latin typeface="Aharoni" panose="02010803020104030203" pitchFamily="2" charset="-79"/>
              <a:cs typeface="Aharoni" panose="02010803020104030203" pitchFamily="2" charset="-79"/>
            </a:endParaRPr>
          </a:p>
          <a:p>
            <a:pPr marL="342900" indent="-342900">
              <a:spcBef>
                <a:spcPts val="1200"/>
              </a:spcBef>
              <a:spcAft>
                <a:spcPts val="1200"/>
              </a:spcAft>
              <a:buClr>
                <a:srgbClr val="990033"/>
              </a:buClr>
              <a:buFont typeface="Arial" panose="020B0604020202020204" pitchFamily="34" charset="0"/>
              <a:buChar char="•"/>
            </a:pPr>
            <a:r>
              <a:rPr lang="en-US" dirty="0">
                <a:solidFill>
                  <a:srgbClr val="001326"/>
                </a:solidFill>
                <a:latin typeface="Corbel Light" panose="020B0303020204020204" pitchFamily="34" charset="0"/>
              </a:rPr>
              <a:t>Usually when split across </a:t>
            </a:r>
            <a:r>
              <a:rPr lang="en-US" b="1" dirty="0">
                <a:solidFill>
                  <a:srgbClr val="990033"/>
                </a:solidFill>
                <a:latin typeface="Corbel Light" panose="020B0303020204020204" pitchFamily="34" charset="0"/>
              </a:rPr>
              <a:t>segments</a:t>
            </a:r>
            <a:r>
              <a:rPr lang="en-US" dirty="0">
                <a:solidFill>
                  <a:srgbClr val="001326"/>
                </a:solidFill>
                <a:latin typeface="Corbel Light" panose="020B0303020204020204" pitchFamily="34" charset="0"/>
              </a:rPr>
              <a:t> (users vs. non users | employees  vs. management)</a:t>
            </a:r>
          </a:p>
          <a:p>
            <a:pPr marL="342900" indent="-342900">
              <a:spcBef>
                <a:spcPts val="1200"/>
              </a:spcBef>
              <a:spcAft>
                <a:spcPts val="1200"/>
              </a:spcAft>
              <a:buFont typeface="Arial" panose="020B0604020202020204" pitchFamily="34" charset="0"/>
              <a:buChar char="•"/>
            </a:pPr>
            <a:r>
              <a:rPr lang="en-US" b="1" dirty="0">
                <a:solidFill>
                  <a:srgbClr val="990033"/>
                </a:solidFill>
                <a:latin typeface="Corbel Light" panose="020B0303020204020204" pitchFamily="34" charset="0"/>
              </a:rPr>
              <a:t>Tech familiar  </a:t>
            </a:r>
            <a:r>
              <a:rPr lang="en-US" dirty="0">
                <a:solidFill>
                  <a:srgbClr val="001326"/>
                </a:solidFill>
                <a:latin typeface="Corbel Light" panose="020B0303020204020204" pitchFamily="34" charset="0"/>
              </a:rPr>
              <a:t>and Smartphone owners </a:t>
            </a:r>
            <a:r>
              <a:rPr lang="en-US" b="1" dirty="0">
                <a:solidFill>
                  <a:srgbClr val="990033"/>
                </a:solidFill>
                <a:latin typeface="Corbel Light" panose="020B0303020204020204" pitchFamily="34" charset="0"/>
              </a:rPr>
              <a:t>&amp; photo and video uploading </a:t>
            </a:r>
            <a:r>
              <a:rPr lang="en-US" dirty="0">
                <a:solidFill>
                  <a:srgbClr val="001326"/>
                </a:solidFill>
                <a:latin typeface="Corbel Light" panose="020B0303020204020204" pitchFamily="34" charset="0"/>
              </a:rPr>
              <a:t>ability</a:t>
            </a:r>
          </a:p>
          <a:p>
            <a:pPr marL="342900" indent="-342900">
              <a:spcBef>
                <a:spcPts val="1200"/>
              </a:spcBef>
              <a:spcAft>
                <a:spcPts val="1200"/>
              </a:spcAft>
              <a:buFont typeface="Arial" panose="020B0604020202020204" pitchFamily="34" charset="0"/>
              <a:buChar char="•"/>
            </a:pPr>
            <a:r>
              <a:rPr lang="en-US" b="1" dirty="0">
                <a:solidFill>
                  <a:srgbClr val="990033"/>
                </a:solidFill>
                <a:latin typeface="Corbel Light" panose="020B0303020204020204" pitchFamily="34" charset="0"/>
              </a:rPr>
              <a:t>Usually ‘on air’ for </a:t>
            </a:r>
            <a:r>
              <a:rPr lang="en-US" sz="2800" b="1" dirty="0">
                <a:solidFill>
                  <a:srgbClr val="990033"/>
                </a:solidFill>
                <a:latin typeface="Aharoni" panose="02010803020104030203" pitchFamily="2" charset="-79"/>
                <a:cs typeface="Aharoni" panose="02010803020104030203" pitchFamily="2" charset="-79"/>
              </a:rPr>
              <a:t>5 - 7 days </a:t>
            </a:r>
            <a:r>
              <a:rPr lang="en-US" dirty="0">
                <a:solidFill>
                  <a:srgbClr val="001326"/>
                </a:solidFill>
                <a:latin typeface="Corbel Light" panose="020B0303020204020204" pitchFamily="34" charset="0"/>
              </a:rPr>
              <a:t>(could be 3 days or 1 month) highly project dependent </a:t>
            </a:r>
            <a:r>
              <a:rPr lang="en-US" sz="1600" dirty="0">
                <a:solidFill>
                  <a:srgbClr val="001326"/>
                </a:solidFill>
                <a:latin typeface="Corbel Light" panose="020B0303020204020204" pitchFamily="34" charset="0"/>
              </a:rPr>
              <a:t>(i.e. product placement and trial – could be for a duration of 15 days)</a:t>
            </a:r>
            <a:endParaRPr lang="en-US" b="1" dirty="0">
              <a:solidFill>
                <a:srgbClr val="001326"/>
              </a:solidFill>
              <a:latin typeface="Corbel Light" panose="020B0303020204020204" pitchFamily="34" charset="0"/>
            </a:endParaRPr>
          </a:p>
          <a:p>
            <a:pPr marL="342900" indent="-342900">
              <a:spcBef>
                <a:spcPts val="1200"/>
              </a:spcBef>
              <a:spcAft>
                <a:spcPts val="1200"/>
              </a:spcAft>
              <a:buFont typeface="Arial" panose="020B0604020202020204" pitchFamily="34" charset="0"/>
              <a:buChar char="•"/>
            </a:pPr>
            <a:r>
              <a:rPr lang="en-US" b="1" dirty="0">
                <a:solidFill>
                  <a:srgbClr val="990033"/>
                </a:solidFill>
                <a:latin typeface="Corbel Light" panose="020B0303020204020204" pitchFamily="34" charset="0"/>
              </a:rPr>
              <a:t>Reporting versatility </a:t>
            </a:r>
            <a:r>
              <a:rPr lang="en-US" dirty="0">
                <a:solidFill>
                  <a:srgbClr val="001326"/>
                </a:solidFill>
                <a:latin typeface="Corbel Light" panose="020B0303020204020204" pitchFamily="34" charset="0"/>
              </a:rPr>
              <a:t>– grids, heat maps, word clouds, video or photo collage</a:t>
            </a:r>
          </a:p>
        </p:txBody>
      </p:sp>
      <p:sp>
        <p:nvSpPr>
          <p:cNvPr id="4" name="Rectangle 2">
            <a:extLst>
              <a:ext uri="{FF2B5EF4-FFF2-40B4-BE49-F238E27FC236}">
                <a16:creationId xmlns:a16="http://schemas.microsoft.com/office/drawing/2014/main" id="{1487AB12-1896-4653-8E78-05D420A4A28E}"/>
              </a:ext>
            </a:extLst>
          </p:cNvPr>
          <p:cNvSpPr txBox="1">
            <a:spLocks noChangeArrowheads="1"/>
          </p:cNvSpPr>
          <p:nvPr/>
        </p:nvSpPr>
        <p:spPr>
          <a:xfrm>
            <a:off x="0" y="267494"/>
            <a:ext cx="9144000" cy="484432"/>
          </a:xfrm>
          <a:prstGeom prst="rect">
            <a:avLst/>
          </a:prstGeom>
          <a:solidFill>
            <a:schemeClr val="tx1"/>
          </a:solidFill>
        </p:spPr>
        <p:txBody>
          <a:bodyPr vert="horz" lIns="68568" tIns="34289" rIns="68568" bIns="34289" rtlCol="0" anchor="ctr">
            <a:normAutofit/>
          </a:bodyPr>
          <a:lstStyle>
            <a:lvl1pPr algn="l" defTabSz="685664" rtl="0" eaLnBrk="1" latinLnBrk="0" hangingPunct="1">
              <a:lnSpc>
                <a:spcPct val="80000"/>
              </a:lnSpc>
              <a:spcBef>
                <a:spcPct val="0"/>
              </a:spcBef>
              <a:buNone/>
              <a:defRPr sz="2400" kern="1200" cap="none" spc="75" baseline="0">
                <a:solidFill>
                  <a:schemeClr val="tx1">
                    <a:lumMod val="90000"/>
                    <a:lumOff val="10000"/>
                  </a:schemeClr>
                </a:solidFill>
                <a:latin typeface="Corbel" panose="020B0503020204020204" pitchFamily="34" charset="0"/>
                <a:ea typeface="+mj-ea"/>
                <a:cs typeface="+mj-cs"/>
              </a:defRPr>
            </a:lvl1pPr>
          </a:lstStyle>
          <a:p>
            <a:pPr algn="ctr"/>
            <a:r>
              <a:rPr lang="en-US" b="1" dirty="0">
                <a:solidFill>
                  <a:schemeClr val="bg1"/>
                </a:solidFill>
                <a:latin typeface="Arial Rounded MT Bold" panose="020F0704030504030204" pitchFamily="34" charset="0"/>
              </a:rPr>
              <a:t>logistics and requirements…</a:t>
            </a:r>
          </a:p>
        </p:txBody>
      </p:sp>
    </p:spTree>
    <p:extLst>
      <p:ext uri="{BB962C8B-B14F-4D97-AF65-F5344CB8AC3E}">
        <p14:creationId xmlns:p14="http://schemas.microsoft.com/office/powerpoint/2010/main" val="367954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637D8-1432-4F1E-B759-C1D9BDB272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03"/>
          <a:stretch/>
        </p:blipFill>
        <p:spPr>
          <a:xfrm>
            <a:off x="2933116" y="1"/>
            <a:ext cx="6210884" cy="5143500"/>
          </a:xfrm>
          <a:prstGeom prst="rect">
            <a:avLst/>
          </a:prstGeom>
        </p:spPr>
      </p:pic>
      <p:sp>
        <p:nvSpPr>
          <p:cNvPr id="4" name="Rectangle 3"/>
          <p:cNvSpPr/>
          <p:nvPr/>
        </p:nvSpPr>
        <p:spPr>
          <a:xfrm>
            <a:off x="45190" y="987574"/>
            <a:ext cx="2887926" cy="3028199"/>
          </a:xfrm>
          <a:prstGeom prst="rect">
            <a:avLst/>
          </a:prstGeom>
          <a:solidFill>
            <a:srgbClr val="FFFFFF">
              <a:alpha val="78824"/>
            </a:srgbClr>
          </a:solidFill>
        </p:spPr>
        <p:txBody>
          <a:bodyPr wrap="square" lIns="68577" tIns="34289" rIns="68577" bIns="34289">
            <a:spAutoFit/>
          </a:bodyPr>
          <a:lstStyle/>
          <a:p>
            <a:pPr algn="ctr" defTabSz="914220">
              <a:lnSpc>
                <a:spcPct val="150000"/>
              </a:lnSpc>
              <a:spcBef>
                <a:spcPts val="600"/>
              </a:spcBef>
              <a:spcAft>
                <a:spcPts val="600"/>
              </a:spcAft>
            </a:pPr>
            <a:r>
              <a:rPr lang="en-US" sz="2400" dirty="0">
                <a:solidFill>
                  <a:prstClr val="black">
                    <a:lumMod val="85000"/>
                    <a:lumOff val="15000"/>
                  </a:prstClr>
                </a:solidFill>
                <a:latin typeface="Corbel Light" panose="020B0303020204020204" pitchFamily="34" charset="0"/>
              </a:rPr>
              <a:t>In this era of </a:t>
            </a:r>
            <a:r>
              <a:rPr lang="en-US" sz="2800" b="1" i="1" dirty="0">
                <a:solidFill>
                  <a:srgbClr val="990033"/>
                </a:solidFill>
                <a:latin typeface="Corbel Light" panose="020B0303020204020204" pitchFamily="34" charset="0"/>
              </a:rPr>
              <a:t>customer-centricity</a:t>
            </a:r>
            <a:r>
              <a:rPr lang="en-US" sz="2400" dirty="0">
                <a:solidFill>
                  <a:prstClr val="black">
                    <a:lumMod val="85000"/>
                    <a:lumOff val="15000"/>
                  </a:prstClr>
                </a:solidFill>
                <a:latin typeface="Corbel Light" panose="020B0303020204020204" pitchFamily="34" charset="0"/>
              </a:rPr>
              <a:t>, </a:t>
            </a:r>
            <a:r>
              <a:rPr lang="en-US" sz="2400" b="1" dirty="0">
                <a:solidFill>
                  <a:prstClr val="black">
                    <a:lumMod val="85000"/>
                    <a:lumOff val="15000"/>
                  </a:prstClr>
                </a:solidFill>
                <a:latin typeface="Corbel Light" panose="020B0303020204020204" pitchFamily="34" charset="0"/>
              </a:rPr>
              <a:t>beyond selling metrics</a:t>
            </a:r>
            <a:r>
              <a:rPr lang="en-US" sz="2400" dirty="0">
                <a:solidFill>
                  <a:prstClr val="black">
                    <a:lumMod val="85000"/>
                    <a:lumOff val="15000"/>
                  </a:prstClr>
                </a:solidFill>
                <a:latin typeface="Corbel Light" panose="020B0303020204020204" pitchFamily="34" charset="0"/>
              </a:rPr>
              <a:t> </a:t>
            </a:r>
          </a:p>
          <a:p>
            <a:pPr algn="ctr" defTabSz="914220">
              <a:lnSpc>
                <a:spcPct val="150000"/>
              </a:lnSpc>
              <a:spcBef>
                <a:spcPts val="600"/>
              </a:spcBef>
              <a:spcAft>
                <a:spcPts val="600"/>
              </a:spcAft>
            </a:pPr>
            <a:r>
              <a:rPr lang="en-US" sz="2400" b="1" dirty="0">
                <a:solidFill>
                  <a:srgbClr val="434343"/>
                </a:solidFill>
                <a:latin typeface="Berlin Sans FB Demi" panose="020E0802020502020306" pitchFamily="34" charset="0"/>
              </a:rPr>
              <a:t>INTER</a:t>
            </a:r>
            <a:r>
              <a:rPr lang="en-US" sz="2400" b="1" dirty="0">
                <a:solidFill>
                  <a:srgbClr val="840412"/>
                </a:solidFill>
                <a:latin typeface="Agency FB" panose="020B0503020202020204" pitchFamily="34" charset="0"/>
              </a:rPr>
              <a:t>digit</a:t>
            </a:r>
            <a:r>
              <a:rPr lang="en-US" sz="2400" b="1" dirty="0">
                <a:solidFill>
                  <a:srgbClr val="434343"/>
                </a:solidFill>
                <a:latin typeface="Berlin Sans FB Demi" panose="020E0802020502020306" pitchFamily="34" charset="0"/>
              </a:rPr>
              <a:t>ACTION </a:t>
            </a:r>
            <a:r>
              <a:rPr lang="en-US" sz="2400" b="1" dirty="0">
                <a:solidFill>
                  <a:prstClr val="black">
                    <a:lumMod val="85000"/>
                    <a:lumOff val="15000"/>
                  </a:prstClr>
                </a:solidFill>
                <a:latin typeface="Corbel Light" panose="020B0303020204020204" pitchFamily="34" charset="0"/>
              </a:rPr>
              <a:t>identifies….</a:t>
            </a:r>
            <a:endParaRPr lang="en-US" sz="2400" dirty="0">
              <a:solidFill>
                <a:prstClr val="black">
                  <a:lumMod val="85000"/>
                  <a:lumOff val="15000"/>
                </a:prstClr>
              </a:solidFill>
              <a:latin typeface="Corbel Light" panose="020B0303020204020204" pitchFamily="34" charset="0"/>
            </a:endParaRPr>
          </a:p>
        </p:txBody>
      </p:sp>
      <p:sp>
        <p:nvSpPr>
          <p:cNvPr id="5" name="Title 4"/>
          <p:cNvSpPr>
            <a:spLocks noGrp="1"/>
          </p:cNvSpPr>
          <p:nvPr>
            <p:ph type="title"/>
          </p:nvPr>
        </p:nvSpPr>
        <p:spPr>
          <a:xfrm>
            <a:off x="2933116" y="3268818"/>
            <a:ext cx="6228184" cy="1296144"/>
          </a:xfrm>
          <a:solidFill>
            <a:srgbClr val="FFFFFF">
              <a:alpha val="80000"/>
            </a:srgbClr>
          </a:solidFill>
        </p:spPr>
        <p:txBody>
          <a:bodyPr>
            <a:normAutofit/>
          </a:bodyPr>
          <a:lstStyle/>
          <a:p>
            <a:pPr>
              <a:lnSpc>
                <a:spcPct val="100000"/>
              </a:lnSpc>
            </a:pPr>
            <a:r>
              <a:rPr lang="en-US" sz="2000" b="1" dirty="0">
                <a:solidFill>
                  <a:prstClr val="black">
                    <a:lumMod val="85000"/>
                    <a:lumOff val="15000"/>
                  </a:prstClr>
                </a:solidFill>
                <a:latin typeface="Corbel Light" panose="020B0303020204020204" pitchFamily="34" charset="0"/>
                <a:ea typeface="+mn-ea"/>
                <a:cs typeface="+mn-cs"/>
                <a:sym typeface="Wingdings" pitchFamily="2" charset="2"/>
              </a:rPr>
              <a:t>…</a:t>
            </a:r>
            <a:r>
              <a:rPr lang="en-US" b="1" dirty="0">
                <a:solidFill>
                  <a:srgbClr val="2E2B21">
                    <a:lumMod val="90000"/>
                    <a:lumOff val="10000"/>
                  </a:srgbClr>
                </a:solidFill>
                <a:latin typeface="Corbel Light" panose="020B0303020204020204" pitchFamily="34" charset="0"/>
                <a:sym typeface="Wingdings" pitchFamily="2" charset="2"/>
              </a:rPr>
              <a:t>that </a:t>
            </a:r>
            <a:r>
              <a:rPr lang="en-US" b="1" i="1" dirty="0">
                <a:solidFill>
                  <a:srgbClr val="437B85"/>
                </a:solidFill>
                <a:latin typeface="Arial Rounded MT Bold" panose="020F0704030504030204" pitchFamily="34" charset="0"/>
                <a:sym typeface="Wingdings" pitchFamily="2" charset="2"/>
              </a:rPr>
              <a:t>certain special something</a:t>
            </a:r>
            <a:r>
              <a:rPr lang="en-US" b="1" i="1" dirty="0">
                <a:solidFill>
                  <a:srgbClr val="437B85"/>
                </a:solidFill>
                <a:latin typeface="Corbel Light" panose="020B0303020204020204" pitchFamily="34" charset="0"/>
                <a:sym typeface="Wingdings" pitchFamily="2" charset="2"/>
              </a:rPr>
              <a:t> </a:t>
            </a:r>
            <a:r>
              <a:rPr lang="en-US" sz="2000" b="1" dirty="0">
                <a:solidFill>
                  <a:srgbClr val="2E2B21">
                    <a:lumMod val="90000"/>
                    <a:lumOff val="10000"/>
                  </a:srgbClr>
                </a:solidFill>
                <a:latin typeface="Corbel Light" panose="020B0303020204020204" pitchFamily="34" charset="0"/>
                <a:sym typeface="Wingdings" pitchFamily="2" charset="2"/>
              </a:rPr>
              <a:t>and </a:t>
            </a:r>
            <a:r>
              <a:rPr lang="en-US" b="1" dirty="0">
                <a:solidFill>
                  <a:srgbClr val="2E2B21">
                    <a:lumMod val="90000"/>
                    <a:lumOff val="10000"/>
                  </a:srgbClr>
                </a:solidFill>
                <a:latin typeface="Corbel Light" panose="020B0303020204020204" pitchFamily="34" charset="0"/>
                <a:sym typeface="Wingdings" pitchFamily="2" charset="2"/>
              </a:rPr>
              <a:t>answers directly to peoples </a:t>
            </a:r>
            <a:r>
              <a:rPr lang="en-US" b="1" dirty="0">
                <a:solidFill>
                  <a:srgbClr val="D43063"/>
                </a:solidFill>
                <a:latin typeface="Arial Rounded MT Bold" panose="020F0704030504030204" pitchFamily="34" charset="0"/>
                <a:sym typeface="Wingdings" pitchFamily="2" charset="2"/>
              </a:rPr>
              <a:t>genuine needs</a:t>
            </a:r>
            <a:endParaRPr lang="el-GR" b="1" dirty="0">
              <a:solidFill>
                <a:srgbClr val="D43063"/>
              </a:solidFill>
            </a:endParaRPr>
          </a:p>
        </p:txBody>
      </p:sp>
    </p:spTree>
    <p:extLst>
      <p:ext uri="{BB962C8B-B14F-4D97-AF65-F5344CB8AC3E}">
        <p14:creationId xmlns:p14="http://schemas.microsoft.com/office/powerpoint/2010/main" val="3581859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27709FA-50F2-4811-983A-E938DDDD7283}"/>
              </a:ext>
            </a:extLst>
          </p:cNvPr>
          <p:cNvSpPr>
            <a:spLocks noGrp="1"/>
          </p:cNvSpPr>
          <p:nvPr>
            <p:ph type="title"/>
          </p:nvPr>
        </p:nvSpPr>
        <p:spPr>
          <a:xfrm>
            <a:off x="107504" y="200928"/>
            <a:ext cx="7894040" cy="509052"/>
          </a:xfrm>
          <a:noFill/>
        </p:spPr>
        <p:txBody>
          <a:bodyPr>
            <a:normAutofit/>
          </a:bodyPr>
          <a:lstStyle/>
          <a:p>
            <a:r>
              <a:rPr lang="en-US" sz="3600" b="1" dirty="0">
                <a:solidFill>
                  <a:srgbClr val="434343"/>
                </a:solidFill>
                <a:latin typeface="Berlin Sans FB Demi" panose="020E0802020502020306" pitchFamily="34" charset="0"/>
              </a:rPr>
              <a:t>INTER</a:t>
            </a:r>
            <a:r>
              <a:rPr lang="en-US" sz="3600" b="1" dirty="0">
                <a:solidFill>
                  <a:srgbClr val="840412"/>
                </a:solidFill>
                <a:latin typeface="Agency FB" panose="020B0503020202020204" pitchFamily="34" charset="0"/>
              </a:rPr>
              <a:t>digit</a:t>
            </a:r>
            <a:r>
              <a:rPr lang="en-US" sz="3600" b="1" dirty="0">
                <a:solidFill>
                  <a:srgbClr val="434343"/>
                </a:solidFill>
                <a:latin typeface="Berlin Sans FB Demi" panose="020E0802020502020306" pitchFamily="34" charset="0"/>
              </a:rPr>
              <a:t>ACTION </a:t>
            </a:r>
            <a:r>
              <a:rPr lang="en-US" sz="2200" b="1" dirty="0">
                <a:solidFill>
                  <a:srgbClr val="434343"/>
                </a:solidFill>
                <a:latin typeface="Berlin Sans FB Demi" panose="020E0802020502020306" pitchFamily="34" charset="0"/>
              </a:rPr>
              <a:t>and some closing thoughts…</a:t>
            </a:r>
            <a:endParaRPr lang="en-US" sz="3600" b="1" dirty="0">
              <a:solidFill>
                <a:srgbClr val="18467C"/>
              </a:solidFill>
              <a:latin typeface="Corbel Light" panose="020B0303020204020204" pitchFamily="34" charset="0"/>
            </a:endParaRPr>
          </a:p>
        </p:txBody>
      </p:sp>
      <p:sp>
        <p:nvSpPr>
          <p:cNvPr id="17" name="Rectangle 16">
            <a:extLst>
              <a:ext uri="{FF2B5EF4-FFF2-40B4-BE49-F238E27FC236}">
                <a16:creationId xmlns:a16="http://schemas.microsoft.com/office/drawing/2014/main" id="{799A7C5D-C050-4046-A564-3D3CFF34D31D}"/>
              </a:ext>
            </a:extLst>
          </p:cNvPr>
          <p:cNvSpPr/>
          <p:nvPr/>
        </p:nvSpPr>
        <p:spPr>
          <a:xfrm>
            <a:off x="0" y="976787"/>
            <a:ext cx="9144000" cy="39712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spcBef>
                <a:spcPts val="1200"/>
              </a:spcBef>
              <a:spcAft>
                <a:spcPts val="1200"/>
              </a:spcAft>
              <a:buClr>
                <a:schemeClr val="bg1"/>
              </a:buClr>
              <a:buFont typeface="+mj-lt"/>
              <a:buAutoNum type="arabicPeriod"/>
            </a:pPr>
            <a:r>
              <a:rPr lang="en-US" dirty="0">
                <a:solidFill>
                  <a:schemeClr val="bg1"/>
                </a:solidFill>
                <a:latin typeface="Arial Rounded MT Bold" panose="020F0704030504030204" pitchFamily="34" charset="0"/>
              </a:rPr>
              <a:t>Create extended interactions and discussions with your customers </a:t>
            </a:r>
          </a:p>
          <a:p>
            <a:pPr marL="342900" indent="-342900">
              <a:spcBef>
                <a:spcPts val="1200"/>
              </a:spcBef>
              <a:spcAft>
                <a:spcPts val="1200"/>
              </a:spcAft>
              <a:buClr>
                <a:schemeClr val="bg1"/>
              </a:buClr>
              <a:buFont typeface="+mj-lt"/>
              <a:buAutoNum type="arabicPeriod"/>
            </a:pPr>
            <a:r>
              <a:rPr lang="en-US" dirty="0">
                <a:solidFill>
                  <a:schemeClr val="bg1"/>
                </a:solidFill>
                <a:latin typeface="Arial Rounded MT Bold" panose="020F0704030504030204" pitchFamily="34" charset="0"/>
              </a:rPr>
              <a:t>‘Mine’ for that extra mile in view of implementing as a standard practice…moving on to the next insight!</a:t>
            </a:r>
          </a:p>
          <a:p>
            <a:pPr marL="342900" indent="-342900">
              <a:spcBef>
                <a:spcPts val="1200"/>
              </a:spcBef>
              <a:spcAft>
                <a:spcPts val="1200"/>
              </a:spcAft>
              <a:buClr>
                <a:schemeClr val="bg1"/>
              </a:buClr>
              <a:buFont typeface="+mj-lt"/>
              <a:buAutoNum type="arabicPeriod"/>
            </a:pPr>
            <a:r>
              <a:rPr lang="en-US" dirty="0">
                <a:solidFill>
                  <a:schemeClr val="bg1"/>
                </a:solidFill>
                <a:latin typeface="Arial Rounded MT Bold" panose="020F0704030504030204" pitchFamily="34" charset="0"/>
              </a:rPr>
              <a:t>Cultivate ‘out of the box’ flexibility and allow room for talented employees to rely on their ‘gut feeling’ and deviate from standard procedures.</a:t>
            </a:r>
          </a:p>
          <a:p>
            <a:pPr marL="342900" indent="-342900">
              <a:spcBef>
                <a:spcPts val="1200"/>
              </a:spcBef>
              <a:spcAft>
                <a:spcPts val="1200"/>
              </a:spcAft>
              <a:buClr>
                <a:schemeClr val="bg1"/>
              </a:buClr>
              <a:buFont typeface="+mj-lt"/>
              <a:buAutoNum type="arabicPeriod"/>
            </a:pPr>
            <a:r>
              <a:rPr lang="en-US" dirty="0">
                <a:solidFill>
                  <a:schemeClr val="bg1"/>
                </a:solidFill>
                <a:latin typeface="Arial Rounded MT Bold" panose="020F0704030504030204" pitchFamily="34" charset="0"/>
              </a:rPr>
              <a:t>Gain instant feedback on what people really think of new brand initiatives and solutions.</a:t>
            </a:r>
          </a:p>
          <a:p>
            <a:pPr marL="342900" indent="-342900">
              <a:spcBef>
                <a:spcPts val="1200"/>
              </a:spcBef>
              <a:spcAft>
                <a:spcPts val="1200"/>
              </a:spcAft>
              <a:buClr>
                <a:schemeClr val="bg1"/>
              </a:buClr>
              <a:buFont typeface="+mj-lt"/>
              <a:buAutoNum type="arabicPeriod"/>
            </a:pPr>
            <a:r>
              <a:rPr lang="en-US" dirty="0">
                <a:solidFill>
                  <a:schemeClr val="bg1"/>
                </a:solidFill>
                <a:latin typeface="Arial Rounded MT Bold" panose="020F0704030504030204" pitchFamily="34" charset="0"/>
              </a:rPr>
              <a:t>Ensure a deeper, emotional and customer centric understanding of what matters most and creates a true competitive edge!</a:t>
            </a:r>
            <a:endParaRPr lang="en-US" b="1" dirty="0">
              <a:solidFill>
                <a:srgbClr val="09B3E5"/>
              </a:solidFill>
              <a:latin typeface="Arial Rounded MT Bold" panose="020F0704030504030204" pitchFamily="34" charset="0"/>
              <a:cs typeface="Aharoni" panose="02010803020104030203" pitchFamily="2" charset="-79"/>
            </a:endParaRPr>
          </a:p>
        </p:txBody>
      </p:sp>
    </p:spTree>
    <p:extLst>
      <p:ext uri="{BB962C8B-B14F-4D97-AF65-F5344CB8AC3E}">
        <p14:creationId xmlns:p14="http://schemas.microsoft.com/office/powerpoint/2010/main" val="1552658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 Ορθογώνιο">
            <a:extLst>
              <a:ext uri="{FF2B5EF4-FFF2-40B4-BE49-F238E27FC236}">
                <a16:creationId xmlns:a16="http://schemas.microsoft.com/office/drawing/2014/main" id="{DE48CEA8-3E2F-4B3E-AED4-EB1FA368075D}"/>
              </a:ext>
            </a:extLst>
          </p:cNvPr>
          <p:cNvSpPr/>
          <p:nvPr/>
        </p:nvSpPr>
        <p:spPr>
          <a:xfrm>
            <a:off x="2376270" y="562741"/>
            <a:ext cx="3556354" cy="259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endParaRPr lang="el-GR" sz="1100" dirty="0">
              <a:solidFill>
                <a:srgbClr val="FFFFFF"/>
              </a:solidFill>
              <a:latin typeface="Calibri"/>
            </a:endParaRPr>
          </a:p>
        </p:txBody>
      </p:sp>
      <p:pic>
        <p:nvPicPr>
          <p:cNvPr id="13" name="Picture 3" descr="globallink_core 205x295">
            <a:extLst>
              <a:ext uri="{FF2B5EF4-FFF2-40B4-BE49-F238E27FC236}">
                <a16:creationId xmlns:a16="http://schemas.microsoft.com/office/drawing/2014/main" id="{B9FE601A-61D4-4F09-B48D-2A0FD163973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2115" t="25209" r="26304" b="34763"/>
          <a:stretch/>
        </p:blipFill>
        <p:spPr bwMode="auto">
          <a:xfrm>
            <a:off x="2515435" y="562742"/>
            <a:ext cx="2324216" cy="2591999"/>
          </a:xfrm>
          <a:prstGeom prst="rect">
            <a:avLst/>
          </a:prstGeom>
          <a:noFill/>
          <a:ln w="9525">
            <a:noFill/>
            <a:miter lim="800000"/>
            <a:headEnd/>
            <a:tailEnd/>
          </a:ln>
        </p:spPr>
      </p:pic>
      <p:sp>
        <p:nvSpPr>
          <p:cNvPr id="14" name="13 - Κουλούρα">
            <a:extLst>
              <a:ext uri="{FF2B5EF4-FFF2-40B4-BE49-F238E27FC236}">
                <a16:creationId xmlns:a16="http://schemas.microsoft.com/office/drawing/2014/main" id="{EB4296A4-346A-4143-9938-22AA004EDA62}"/>
              </a:ext>
            </a:extLst>
          </p:cNvPr>
          <p:cNvSpPr/>
          <p:nvPr/>
        </p:nvSpPr>
        <p:spPr>
          <a:xfrm>
            <a:off x="2445480" y="585404"/>
            <a:ext cx="2507404" cy="2477986"/>
          </a:xfrm>
          <a:prstGeom prst="donut">
            <a:avLst>
              <a:gd name="adj" fmla="val 64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a:endParaRPr lang="el-GR" sz="1100" dirty="0">
              <a:solidFill>
                <a:srgbClr val="FFFFFF"/>
              </a:solidFill>
              <a:latin typeface="Calibri"/>
            </a:endParaRPr>
          </a:p>
        </p:txBody>
      </p:sp>
      <p:grpSp>
        <p:nvGrpSpPr>
          <p:cNvPr id="34" name="Ομάδα 33">
            <a:extLst>
              <a:ext uri="{FF2B5EF4-FFF2-40B4-BE49-F238E27FC236}">
                <a16:creationId xmlns:a16="http://schemas.microsoft.com/office/drawing/2014/main" id="{CAB16F85-28B2-400F-81CE-9A9E9545B314}"/>
              </a:ext>
            </a:extLst>
          </p:cNvPr>
          <p:cNvGrpSpPr/>
          <p:nvPr/>
        </p:nvGrpSpPr>
        <p:grpSpPr>
          <a:xfrm>
            <a:off x="4214766" y="988154"/>
            <a:ext cx="1227631" cy="215444"/>
            <a:chOff x="4214767" y="877650"/>
            <a:chExt cx="1227631" cy="215444"/>
          </a:xfrm>
        </p:grpSpPr>
        <p:sp>
          <p:nvSpPr>
            <p:cNvPr id="15" name="14 - TextBox">
              <a:extLst>
                <a:ext uri="{FF2B5EF4-FFF2-40B4-BE49-F238E27FC236}">
                  <a16:creationId xmlns:a16="http://schemas.microsoft.com/office/drawing/2014/main" id="{DCB4DC2C-3A8C-4EDD-A9DD-5E3512070748}"/>
                </a:ext>
              </a:extLst>
            </p:cNvPr>
            <p:cNvSpPr txBox="1"/>
            <p:nvPr/>
          </p:nvSpPr>
          <p:spPr>
            <a:xfrm>
              <a:off x="4743168" y="877650"/>
              <a:ext cx="699230" cy="215444"/>
            </a:xfrm>
            <a:prstGeom prst="rect">
              <a:avLst/>
            </a:prstGeom>
            <a:solidFill>
              <a:schemeClr val="bg1"/>
            </a:solidFill>
          </p:spPr>
          <p:txBody>
            <a:bodyPr wrap="none" rtlCol="0">
              <a:spAutoFit/>
            </a:bodyPr>
            <a:lstStyle/>
            <a:p>
              <a:pPr defTabSz="914288"/>
              <a:r>
                <a:rPr lang="en-US" sz="800" dirty="0">
                  <a:solidFill>
                    <a:srgbClr val="887544"/>
                  </a:solidFill>
                  <a:latin typeface="Century Gothic" pitchFamily="34" charset="0"/>
                </a:rPr>
                <a:t>RESEARCH</a:t>
              </a:r>
              <a:endParaRPr lang="el-GR" sz="800" dirty="0">
                <a:solidFill>
                  <a:srgbClr val="887544"/>
                </a:solidFill>
                <a:latin typeface="Century Gothic" pitchFamily="34" charset="0"/>
              </a:endParaRPr>
            </a:p>
          </p:txBody>
        </p:sp>
        <p:cxnSp>
          <p:nvCxnSpPr>
            <p:cNvPr id="19" name="26 - Ευθεία γραμμή σύνδεσης">
              <a:extLst>
                <a:ext uri="{FF2B5EF4-FFF2-40B4-BE49-F238E27FC236}">
                  <a16:creationId xmlns:a16="http://schemas.microsoft.com/office/drawing/2014/main" id="{081E2C78-C8D6-4157-A518-57657B35C8A1}"/>
                </a:ext>
              </a:extLst>
            </p:cNvPr>
            <p:cNvCxnSpPr/>
            <p:nvPr/>
          </p:nvCxnSpPr>
          <p:spPr>
            <a:xfrm>
              <a:off x="4214767" y="985372"/>
              <a:ext cx="576000" cy="0"/>
            </a:xfrm>
            <a:prstGeom prst="line">
              <a:avLst/>
            </a:prstGeom>
            <a:ln w="19050">
              <a:solidFill>
                <a:srgbClr val="E6DFCC"/>
              </a:solidFill>
              <a:headEnd type="oval"/>
            </a:ln>
            <a:effectLst/>
          </p:spPr>
          <p:style>
            <a:lnRef idx="1">
              <a:schemeClr val="accent1"/>
            </a:lnRef>
            <a:fillRef idx="0">
              <a:schemeClr val="accent1"/>
            </a:fillRef>
            <a:effectRef idx="0">
              <a:schemeClr val="accent1"/>
            </a:effectRef>
            <a:fontRef idx="minor">
              <a:schemeClr val="tx1"/>
            </a:fontRef>
          </p:style>
        </p:cxnSp>
      </p:grpSp>
      <p:grpSp>
        <p:nvGrpSpPr>
          <p:cNvPr id="35" name="Ομάδα 34">
            <a:extLst>
              <a:ext uri="{FF2B5EF4-FFF2-40B4-BE49-F238E27FC236}">
                <a16:creationId xmlns:a16="http://schemas.microsoft.com/office/drawing/2014/main" id="{342D19B0-4096-4699-8213-D42E68F5C253}"/>
              </a:ext>
            </a:extLst>
          </p:cNvPr>
          <p:cNvGrpSpPr/>
          <p:nvPr/>
        </p:nvGrpSpPr>
        <p:grpSpPr>
          <a:xfrm>
            <a:off x="4086372" y="1204178"/>
            <a:ext cx="1372687" cy="215444"/>
            <a:chOff x="4086370" y="1098183"/>
            <a:chExt cx="1372687" cy="215444"/>
          </a:xfrm>
        </p:grpSpPr>
        <p:sp>
          <p:nvSpPr>
            <p:cNvPr id="16" name="16 - TextBox">
              <a:extLst>
                <a:ext uri="{FF2B5EF4-FFF2-40B4-BE49-F238E27FC236}">
                  <a16:creationId xmlns:a16="http://schemas.microsoft.com/office/drawing/2014/main" id="{92B01839-89FB-4924-800B-A57C514473E5}"/>
                </a:ext>
              </a:extLst>
            </p:cNvPr>
            <p:cNvSpPr txBox="1"/>
            <p:nvPr/>
          </p:nvSpPr>
          <p:spPr>
            <a:xfrm>
              <a:off x="4896082" y="1098183"/>
              <a:ext cx="562975" cy="215444"/>
            </a:xfrm>
            <a:prstGeom prst="rect">
              <a:avLst/>
            </a:prstGeom>
            <a:solidFill>
              <a:schemeClr val="bg1"/>
            </a:solidFill>
          </p:spPr>
          <p:txBody>
            <a:bodyPr wrap="none" rtlCol="0">
              <a:spAutoFit/>
            </a:bodyPr>
            <a:lstStyle/>
            <a:p>
              <a:pPr defTabSz="914288"/>
              <a:r>
                <a:rPr lang="en-US" sz="800" dirty="0">
                  <a:solidFill>
                    <a:srgbClr val="887544"/>
                  </a:solidFill>
                  <a:latin typeface="Century Gothic" pitchFamily="34" charset="0"/>
                </a:rPr>
                <a:t>RESULTS</a:t>
              </a:r>
              <a:endParaRPr lang="el-GR" sz="800" dirty="0">
                <a:solidFill>
                  <a:srgbClr val="887544"/>
                </a:solidFill>
                <a:latin typeface="Century Gothic" pitchFamily="34" charset="0"/>
              </a:endParaRPr>
            </a:p>
          </p:txBody>
        </p:sp>
        <p:cxnSp>
          <p:nvCxnSpPr>
            <p:cNvPr id="20" name="27 - Ευθεία γραμμή σύνδεσης">
              <a:extLst>
                <a:ext uri="{FF2B5EF4-FFF2-40B4-BE49-F238E27FC236}">
                  <a16:creationId xmlns:a16="http://schemas.microsoft.com/office/drawing/2014/main" id="{0E25C7C3-460B-4C30-BAFB-447441DB6D9C}"/>
                </a:ext>
              </a:extLst>
            </p:cNvPr>
            <p:cNvCxnSpPr/>
            <p:nvPr/>
          </p:nvCxnSpPr>
          <p:spPr>
            <a:xfrm>
              <a:off x="4086370" y="1205905"/>
              <a:ext cx="864000" cy="0"/>
            </a:xfrm>
            <a:prstGeom prst="line">
              <a:avLst/>
            </a:prstGeom>
            <a:ln w="19050">
              <a:solidFill>
                <a:srgbClr val="E6DFCC"/>
              </a:solidFill>
              <a:headEnd type="oval"/>
            </a:ln>
            <a:effectLst/>
          </p:spPr>
          <p:style>
            <a:lnRef idx="1">
              <a:schemeClr val="accent1"/>
            </a:lnRef>
            <a:fillRef idx="0">
              <a:schemeClr val="accent1"/>
            </a:fillRef>
            <a:effectRef idx="0">
              <a:schemeClr val="accent1"/>
            </a:effectRef>
            <a:fontRef idx="minor">
              <a:schemeClr val="tx1"/>
            </a:fontRef>
          </p:style>
        </p:cxnSp>
      </p:grpSp>
      <p:grpSp>
        <p:nvGrpSpPr>
          <p:cNvPr id="36" name="Ομάδα 35">
            <a:extLst>
              <a:ext uri="{FF2B5EF4-FFF2-40B4-BE49-F238E27FC236}">
                <a16:creationId xmlns:a16="http://schemas.microsoft.com/office/drawing/2014/main" id="{4B3EA347-E6FF-44D9-ADAC-24D656E411F3}"/>
              </a:ext>
            </a:extLst>
          </p:cNvPr>
          <p:cNvGrpSpPr/>
          <p:nvPr/>
        </p:nvGrpSpPr>
        <p:grpSpPr>
          <a:xfrm>
            <a:off x="3928548" y="1440983"/>
            <a:ext cx="2556112" cy="215444"/>
            <a:chOff x="3928552" y="1326586"/>
            <a:chExt cx="2556114" cy="215444"/>
          </a:xfrm>
        </p:grpSpPr>
        <p:sp>
          <p:nvSpPr>
            <p:cNvPr id="17" name="17 - TextBox">
              <a:extLst>
                <a:ext uri="{FF2B5EF4-FFF2-40B4-BE49-F238E27FC236}">
                  <a16:creationId xmlns:a16="http://schemas.microsoft.com/office/drawing/2014/main" id="{9213D268-0716-4F50-8299-87CDFFD915AB}"/>
                </a:ext>
              </a:extLst>
            </p:cNvPr>
            <p:cNvSpPr txBox="1"/>
            <p:nvPr/>
          </p:nvSpPr>
          <p:spPr>
            <a:xfrm>
              <a:off x="4919813" y="1326586"/>
              <a:ext cx="1564853" cy="215444"/>
            </a:xfrm>
            <a:prstGeom prst="rect">
              <a:avLst/>
            </a:prstGeom>
            <a:solidFill>
              <a:schemeClr val="bg1"/>
            </a:solidFill>
          </p:spPr>
          <p:txBody>
            <a:bodyPr wrap="none" rtlCol="0">
              <a:spAutoFit/>
            </a:bodyPr>
            <a:lstStyle/>
            <a:p>
              <a:pPr defTabSz="914288"/>
              <a:r>
                <a:rPr lang="en-US" sz="800" dirty="0">
                  <a:solidFill>
                    <a:srgbClr val="887544"/>
                  </a:solidFill>
                  <a:latin typeface="Century Gothic" pitchFamily="34" charset="0"/>
                </a:rPr>
                <a:t>ANALYSIS &amp; INTERPRETATION</a:t>
              </a:r>
              <a:endParaRPr lang="el-GR" sz="800" dirty="0">
                <a:solidFill>
                  <a:srgbClr val="887544"/>
                </a:solidFill>
                <a:latin typeface="Century Gothic" pitchFamily="34" charset="0"/>
              </a:endParaRPr>
            </a:p>
          </p:txBody>
        </p:sp>
        <p:cxnSp>
          <p:nvCxnSpPr>
            <p:cNvPr id="21" name="28 - Ευθεία γραμμή σύνδεσης">
              <a:extLst>
                <a:ext uri="{FF2B5EF4-FFF2-40B4-BE49-F238E27FC236}">
                  <a16:creationId xmlns:a16="http://schemas.microsoft.com/office/drawing/2014/main" id="{AD5D47E5-53A0-4F66-BF64-A1355A0359FC}"/>
                </a:ext>
              </a:extLst>
            </p:cNvPr>
            <p:cNvCxnSpPr/>
            <p:nvPr/>
          </p:nvCxnSpPr>
          <p:spPr>
            <a:xfrm>
              <a:off x="3928552" y="1434308"/>
              <a:ext cx="1044000" cy="0"/>
            </a:xfrm>
            <a:prstGeom prst="line">
              <a:avLst/>
            </a:prstGeom>
            <a:ln w="19050">
              <a:solidFill>
                <a:srgbClr val="E6DFCC"/>
              </a:solidFill>
              <a:headEnd type="oval"/>
            </a:ln>
            <a:effectLst/>
          </p:spPr>
          <p:style>
            <a:lnRef idx="1">
              <a:schemeClr val="accent1"/>
            </a:lnRef>
            <a:fillRef idx="0">
              <a:schemeClr val="accent1"/>
            </a:fillRef>
            <a:effectRef idx="0">
              <a:schemeClr val="accent1"/>
            </a:effectRef>
            <a:fontRef idx="minor">
              <a:schemeClr val="tx1"/>
            </a:fontRef>
          </p:style>
        </p:cxnSp>
      </p:grpSp>
      <p:grpSp>
        <p:nvGrpSpPr>
          <p:cNvPr id="37" name="Ομάδα 36">
            <a:extLst>
              <a:ext uri="{FF2B5EF4-FFF2-40B4-BE49-F238E27FC236}">
                <a16:creationId xmlns:a16="http://schemas.microsoft.com/office/drawing/2014/main" id="{675E5FC1-D346-4266-AAAF-CCDD80CC0498}"/>
              </a:ext>
            </a:extLst>
          </p:cNvPr>
          <p:cNvGrpSpPr/>
          <p:nvPr/>
        </p:nvGrpSpPr>
        <p:grpSpPr>
          <a:xfrm>
            <a:off x="3806110" y="1657007"/>
            <a:ext cx="1888276" cy="215444"/>
            <a:chOff x="3806109" y="1547119"/>
            <a:chExt cx="1888276" cy="215444"/>
          </a:xfrm>
        </p:grpSpPr>
        <p:sp>
          <p:nvSpPr>
            <p:cNvPr id="18" name="18 - TextBox">
              <a:extLst>
                <a:ext uri="{FF2B5EF4-FFF2-40B4-BE49-F238E27FC236}">
                  <a16:creationId xmlns:a16="http://schemas.microsoft.com/office/drawing/2014/main" id="{3B5F3FB2-9A6B-41D6-8C43-9E5F9ED320CA}"/>
                </a:ext>
              </a:extLst>
            </p:cNvPr>
            <p:cNvSpPr txBox="1"/>
            <p:nvPr/>
          </p:nvSpPr>
          <p:spPr>
            <a:xfrm>
              <a:off x="4919814" y="1547119"/>
              <a:ext cx="774571" cy="215444"/>
            </a:xfrm>
            <a:prstGeom prst="rect">
              <a:avLst/>
            </a:prstGeom>
            <a:solidFill>
              <a:schemeClr val="bg1"/>
            </a:solidFill>
          </p:spPr>
          <p:txBody>
            <a:bodyPr wrap="none" rtlCol="0">
              <a:spAutoFit/>
            </a:bodyPr>
            <a:lstStyle/>
            <a:p>
              <a:pPr defTabSz="914288"/>
              <a:r>
                <a:rPr lang="en-US" sz="800" dirty="0">
                  <a:solidFill>
                    <a:srgbClr val="887544"/>
                  </a:solidFill>
                  <a:latin typeface="Century Gothic" pitchFamily="34" charset="0"/>
                </a:rPr>
                <a:t>PROPOSALS</a:t>
              </a:r>
              <a:endParaRPr lang="el-GR" sz="800" dirty="0">
                <a:solidFill>
                  <a:srgbClr val="887544"/>
                </a:solidFill>
                <a:latin typeface="Century Gothic" pitchFamily="34" charset="0"/>
              </a:endParaRPr>
            </a:p>
          </p:txBody>
        </p:sp>
        <p:cxnSp>
          <p:nvCxnSpPr>
            <p:cNvPr id="22" name="29 - Ευθεία γραμμή σύνδεσης">
              <a:extLst>
                <a:ext uri="{FF2B5EF4-FFF2-40B4-BE49-F238E27FC236}">
                  <a16:creationId xmlns:a16="http://schemas.microsoft.com/office/drawing/2014/main" id="{1460EC8D-73AB-46F9-9884-B653713264F0}"/>
                </a:ext>
              </a:extLst>
            </p:cNvPr>
            <p:cNvCxnSpPr/>
            <p:nvPr/>
          </p:nvCxnSpPr>
          <p:spPr>
            <a:xfrm>
              <a:off x="3806109" y="1654841"/>
              <a:ext cx="1152000" cy="0"/>
            </a:xfrm>
            <a:prstGeom prst="line">
              <a:avLst/>
            </a:prstGeom>
            <a:ln w="19050">
              <a:solidFill>
                <a:srgbClr val="E6DFCC"/>
              </a:solidFill>
              <a:headEnd type="oval"/>
            </a:ln>
            <a:effectLst/>
          </p:spPr>
          <p:style>
            <a:lnRef idx="1">
              <a:schemeClr val="accent1"/>
            </a:lnRef>
            <a:fillRef idx="0">
              <a:schemeClr val="accent1"/>
            </a:fillRef>
            <a:effectRef idx="0">
              <a:schemeClr val="accent1"/>
            </a:effectRef>
            <a:fontRef idx="minor">
              <a:schemeClr val="tx1"/>
            </a:fontRef>
          </p:style>
        </p:cxnSp>
      </p:grpSp>
      <p:sp>
        <p:nvSpPr>
          <p:cNvPr id="9" name="Ορθογώνιο 8">
            <a:extLst>
              <a:ext uri="{FF2B5EF4-FFF2-40B4-BE49-F238E27FC236}">
                <a16:creationId xmlns:a16="http://schemas.microsoft.com/office/drawing/2014/main" id="{E2893C39-4DF9-4101-857D-2598793CA474}"/>
              </a:ext>
            </a:extLst>
          </p:cNvPr>
          <p:cNvSpPr/>
          <p:nvPr/>
        </p:nvSpPr>
        <p:spPr>
          <a:xfrm>
            <a:off x="935597" y="339503"/>
            <a:ext cx="7272808" cy="2671222"/>
          </a:xfrm>
          <a:prstGeom prst="rect">
            <a:avLst/>
          </a:prstGeom>
          <a:noFill/>
          <a:ln w="12700">
            <a:solidFill>
              <a:srgbClr val="E6DF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prstClr val="white"/>
              </a:solidFill>
              <a:latin typeface="Calibri"/>
            </a:endParaRPr>
          </a:p>
        </p:txBody>
      </p:sp>
      <p:sp>
        <p:nvSpPr>
          <p:cNvPr id="27" name="18 - Ορθογώνιο">
            <a:extLst>
              <a:ext uri="{FF2B5EF4-FFF2-40B4-BE49-F238E27FC236}">
                <a16:creationId xmlns:a16="http://schemas.microsoft.com/office/drawing/2014/main" id="{AA1BD6A2-C58A-464C-9CE2-AC5C9CA96E1B}"/>
              </a:ext>
            </a:extLst>
          </p:cNvPr>
          <p:cNvSpPr/>
          <p:nvPr/>
        </p:nvSpPr>
        <p:spPr>
          <a:xfrm>
            <a:off x="6408306" y="699543"/>
            <a:ext cx="1629985" cy="1872208"/>
          </a:xfrm>
          <a:prstGeom prst="rect">
            <a:avLst/>
          </a:prstGeom>
          <a:solidFill>
            <a:srgbClr val="E6DFCC">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4000" tIns="0" rIns="144000" bIns="0" rtlCol="0" anchor="ctr" anchorCtr="0"/>
          <a:lstStyle/>
          <a:p>
            <a:pPr algn="ctr" defTabSz="914378">
              <a:lnSpc>
                <a:spcPct val="150000"/>
              </a:lnSpc>
              <a:defRPr/>
            </a:pPr>
            <a:r>
              <a:rPr lang="en-US" sz="1050" dirty="0">
                <a:solidFill>
                  <a:srgbClr val="4F4F4F"/>
                </a:solidFill>
                <a:latin typeface="Tahoma" pitchFamily="34" charset="0"/>
                <a:ea typeface="Tahoma" pitchFamily="34" charset="0"/>
                <a:cs typeface="Tahoma" pitchFamily="34" charset="0"/>
              </a:rPr>
              <a:t>We reach to the core of research to build powerful brands</a:t>
            </a:r>
            <a:endParaRPr lang="el-GR" sz="1050" dirty="0">
              <a:solidFill>
                <a:srgbClr val="4F4F4F"/>
              </a:solidFill>
              <a:latin typeface="Tahoma" pitchFamily="34" charset="0"/>
              <a:ea typeface="Tahoma" pitchFamily="34" charset="0"/>
              <a:cs typeface="Tahoma" pitchFamily="34" charset="0"/>
            </a:endParaRPr>
          </a:p>
        </p:txBody>
      </p:sp>
      <p:sp>
        <p:nvSpPr>
          <p:cNvPr id="29" name="7 - Ορθογώνιο">
            <a:extLst>
              <a:ext uri="{FF2B5EF4-FFF2-40B4-BE49-F238E27FC236}">
                <a16:creationId xmlns:a16="http://schemas.microsoft.com/office/drawing/2014/main" id="{F576D23B-8DCF-4761-9B73-056D5CED7D2E}"/>
              </a:ext>
            </a:extLst>
          </p:cNvPr>
          <p:cNvSpPr/>
          <p:nvPr/>
        </p:nvSpPr>
        <p:spPr>
          <a:xfrm>
            <a:off x="4462619" y="3003798"/>
            <a:ext cx="4219848" cy="1323439"/>
          </a:xfrm>
          <a:prstGeom prst="rect">
            <a:avLst/>
          </a:prstGeom>
          <a:noFill/>
        </p:spPr>
        <p:txBody>
          <a:bodyPr wrap="square" lIns="91440" tIns="45720" rIns="91440" bIns="45720">
            <a:spAutoFit/>
          </a:bodyPr>
          <a:lstStyle/>
          <a:p>
            <a:pPr algn="ctr" defTabSz="685800"/>
            <a:r>
              <a:rPr lang="en-US" sz="4400" dirty="0">
                <a:ln w="19050">
                  <a:noFill/>
                  <a:prstDash val="solid"/>
                </a:ln>
                <a:solidFill>
                  <a:prstClr val="black">
                    <a:lumMod val="50000"/>
                    <a:lumOff val="50000"/>
                  </a:prstClr>
                </a:solidFill>
                <a:latin typeface="Arial Black" panose="020B0A04020102020204" pitchFamily="34" charset="0"/>
              </a:rPr>
              <a:t>THANK</a:t>
            </a:r>
            <a:r>
              <a:rPr lang="en-US" sz="1100" dirty="0">
                <a:ln w="19050">
                  <a:noFill/>
                  <a:prstDash val="solid"/>
                </a:ln>
                <a:solidFill>
                  <a:srgbClr val="524F62"/>
                </a:solidFill>
                <a:latin typeface="Arial Black" panose="020B0A04020102020204" pitchFamily="34" charset="0"/>
              </a:rPr>
              <a:t> </a:t>
            </a:r>
            <a:r>
              <a:rPr lang="en-US" sz="8000" dirty="0">
                <a:ln w="19050">
                  <a:noFill/>
                  <a:prstDash val="solid"/>
                </a:ln>
                <a:solidFill>
                  <a:srgbClr val="BCA67F"/>
                </a:solidFill>
                <a:latin typeface="Arial Black" panose="020B0A04020102020204" pitchFamily="34" charset="0"/>
              </a:rPr>
              <a:t>U</a:t>
            </a:r>
            <a:r>
              <a:rPr lang="en-US" sz="4400" dirty="0">
                <a:ln w="19050">
                  <a:noFill/>
                  <a:prstDash val="solid"/>
                </a:ln>
                <a:solidFill>
                  <a:prstClr val="black">
                    <a:lumMod val="50000"/>
                    <a:lumOff val="50000"/>
                  </a:prstClr>
                </a:solidFill>
                <a:latin typeface="Arial Black" panose="020B0A04020102020204" pitchFamily="34" charset="0"/>
              </a:rPr>
              <a:t>!</a:t>
            </a:r>
            <a:endParaRPr lang="el-GR" sz="4400" dirty="0">
              <a:ln w="19050">
                <a:noFill/>
                <a:prstDash val="solid"/>
              </a:ln>
              <a:solidFill>
                <a:prstClr val="black">
                  <a:lumMod val="50000"/>
                  <a:lumOff val="50000"/>
                </a:prstClr>
              </a:solidFill>
              <a:latin typeface="Arial Black" panose="020B0A04020102020204" pitchFamily="34" charset="0"/>
            </a:endParaRPr>
          </a:p>
        </p:txBody>
      </p:sp>
      <p:sp>
        <p:nvSpPr>
          <p:cNvPr id="30" name="Title 1">
            <a:extLst>
              <a:ext uri="{FF2B5EF4-FFF2-40B4-BE49-F238E27FC236}">
                <a16:creationId xmlns:a16="http://schemas.microsoft.com/office/drawing/2014/main" id="{3F76B911-7D6B-4002-8DF2-D0A1F9150764}"/>
              </a:ext>
            </a:extLst>
          </p:cNvPr>
          <p:cNvSpPr txBox="1">
            <a:spLocks/>
          </p:cNvSpPr>
          <p:nvPr/>
        </p:nvSpPr>
        <p:spPr bwMode="auto">
          <a:xfrm>
            <a:off x="4912301" y="4067958"/>
            <a:ext cx="3320484" cy="825424"/>
          </a:xfrm>
          <a:prstGeom prst="roundRect">
            <a:avLst>
              <a:gd name="adj" fmla="val 0"/>
            </a:avLst>
          </a:prstGeom>
          <a:noFill/>
          <a:ln>
            <a:noFill/>
          </a:ln>
        </p:spPr>
        <p:txBody>
          <a:bodyPr vert="horz" wrap="none" lIns="36000" tIns="36000" rIns="36000" bIns="36000" rtlCol="0" anchor="b">
            <a:noAutofit/>
          </a:bodyPr>
          <a:lstStyle>
            <a:lvl1pPr marL="358775" indent="-358775" algn="l" defTabSz="914400" rtl="0" eaLnBrk="1" latinLnBrk="0" hangingPunct="1">
              <a:lnSpc>
                <a:spcPct val="90000"/>
              </a:lnSpc>
              <a:spcBef>
                <a:spcPts val="1000"/>
              </a:spcBef>
              <a:buClr>
                <a:srgbClr val="C00000"/>
              </a:buClr>
              <a:buSzPct val="10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C00000"/>
              </a:buClr>
              <a:buSzPct val="120000"/>
              <a:buFont typeface="Symbol" panose="05050102010706020507" pitchFamily="18" charset="2"/>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20000"/>
              <a:buFont typeface="Wingdings 3" panose="05040102010807070707" pitchFamily="18"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20000"/>
              <a:buFont typeface="Wingdings 3" panose="05040102010807070707" pitchFamily="18" charset="2"/>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20000"/>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800">
              <a:lnSpc>
                <a:spcPct val="200000"/>
              </a:lnSpc>
              <a:spcBef>
                <a:spcPts val="0"/>
              </a:spcBef>
              <a:buClrTx/>
              <a:buSzTx/>
              <a:buNone/>
            </a:pPr>
            <a:r>
              <a:rPr lang="en-US" sz="900" b="1" kern="100" spc="75" dirty="0">
                <a:solidFill>
                  <a:srgbClr val="BCA67F"/>
                </a:solidFill>
                <a:ea typeface="Tahoma" panose="020B0604030504040204" pitchFamily="34" charset="0"/>
                <a:cs typeface="Tahoma" panose="020B0604030504040204" pitchFamily="34" charset="0"/>
              </a:rPr>
              <a:t>STEPHANIE DAMAS</a:t>
            </a:r>
            <a:endParaRPr lang="el-GR" sz="900" b="1" kern="100" spc="75" dirty="0">
              <a:solidFill>
                <a:srgbClr val="BCA67F"/>
              </a:solidFill>
              <a:ea typeface="Tahoma" panose="020B0604030504040204" pitchFamily="34" charset="0"/>
              <a:cs typeface="Tahoma" panose="020B0604030504040204" pitchFamily="34" charset="0"/>
            </a:endParaRPr>
          </a:p>
          <a:p>
            <a:pPr marL="0" indent="0" algn="r" defTabSz="685800">
              <a:lnSpc>
                <a:spcPct val="100000"/>
              </a:lnSpc>
              <a:spcBef>
                <a:spcPts val="0"/>
              </a:spcBef>
              <a:buNone/>
            </a:pPr>
            <a:r>
              <a:rPr lang="en-US" sz="800" kern="100" spc="100" dirty="0">
                <a:solidFill>
                  <a:srgbClr val="364358"/>
                </a:solidFill>
                <a:ea typeface="Tahoma" panose="020B0604030504040204" pitchFamily="34" charset="0"/>
                <a:cs typeface="Tahoma" panose="020B0604030504040204" pitchFamily="34" charset="0"/>
              </a:rPr>
              <a:t>T:+302106128800</a:t>
            </a:r>
            <a:br>
              <a:rPr lang="en-US" sz="800" kern="100" spc="100" dirty="0">
                <a:solidFill>
                  <a:srgbClr val="364358"/>
                </a:solidFill>
                <a:ea typeface="Tahoma" panose="020B0604030504040204" pitchFamily="34" charset="0"/>
                <a:cs typeface="Tahoma" panose="020B0604030504040204" pitchFamily="34" charset="0"/>
              </a:rPr>
            </a:br>
            <a:r>
              <a:rPr lang="en-US" sz="800" kern="100" spc="100" dirty="0">
                <a:solidFill>
                  <a:srgbClr val="364358"/>
                </a:solidFill>
                <a:ea typeface="Tahoma" panose="020B0604030504040204" pitchFamily="34" charset="0"/>
                <a:cs typeface="Tahoma" panose="020B0604030504040204" pitchFamily="34" charset="0"/>
              </a:rPr>
              <a:t>E: damas@globallink.gr</a:t>
            </a:r>
            <a:br>
              <a:rPr lang="en-US" sz="800" kern="100" spc="100" dirty="0">
                <a:solidFill>
                  <a:srgbClr val="364358"/>
                </a:solidFill>
                <a:ea typeface="Tahoma" panose="020B0604030504040204" pitchFamily="34" charset="0"/>
                <a:cs typeface="Tahoma" panose="020B0604030504040204" pitchFamily="34" charset="0"/>
              </a:rPr>
            </a:br>
            <a:r>
              <a:rPr lang="en-US" sz="800" b="1" kern="100" spc="100" dirty="0">
                <a:solidFill>
                  <a:srgbClr val="BCA67F"/>
                </a:solidFill>
                <a:ea typeface="Tahoma" panose="020B0604030504040204" pitchFamily="34" charset="0"/>
                <a:cs typeface="Tahoma" panose="020B0604030504040204" pitchFamily="34" charset="0"/>
              </a:rPr>
              <a:t>www.globallink.gr</a:t>
            </a:r>
          </a:p>
        </p:txBody>
      </p:sp>
      <p:pic>
        <p:nvPicPr>
          <p:cNvPr id="23" name="Picture 22">
            <a:extLst>
              <a:ext uri="{FF2B5EF4-FFF2-40B4-BE49-F238E27FC236}">
                <a16:creationId xmlns:a16="http://schemas.microsoft.com/office/drawing/2014/main" id="{64485345-2860-4927-A3A2-0594501C171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57579" y="496022"/>
            <a:ext cx="1258768" cy="407041"/>
          </a:xfrm>
          <a:prstGeom prst="rect">
            <a:avLst/>
          </a:prstGeom>
        </p:spPr>
      </p:pic>
    </p:spTree>
    <p:extLst>
      <p:ext uri="{BB962C8B-B14F-4D97-AF65-F5344CB8AC3E}">
        <p14:creationId xmlns:p14="http://schemas.microsoft.com/office/powerpoint/2010/main" val="3259185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E02E99-A1A4-46AA-9429-F7EEF7822A53}"/>
              </a:ext>
            </a:extLst>
          </p:cNvPr>
          <p:cNvPicPr>
            <a:picLocks noChangeAspect="1"/>
          </p:cNvPicPr>
          <p:nvPr/>
        </p:nvPicPr>
        <p:blipFill>
          <a:blip r:embed="rId3"/>
          <a:stretch>
            <a:fillRect/>
          </a:stretch>
        </p:blipFill>
        <p:spPr>
          <a:xfrm>
            <a:off x="2555777" y="-24955"/>
            <a:ext cx="3816424" cy="5168456"/>
          </a:xfrm>
          <a:prstGeom prst="rect">
            <a:avLst/>
          </a:prstGeom>
        </p:spPr>
      </p:pic>
      <p:sp>
        <p:nvSpPr>
          <p:cNvPr id="6" name="Title 4">
            <a:extLst>
              <a:ext uri="{FF2B5EF4-FFF2-40B4-BE49-F238E27FC236}">
                <a16:creationId xmlns:a16="http://schemas.microsoft.com/office/drawing/2014/main" id="{BCCF56CF-DCC0-40F5-8FAE-A753103CAAB4}"/>
              </a:ext>
            </a:extLst>
          </p:cNvPr>
          <p:cNvSpPr txBox="1">
            <a:spLocks/>
          </p:cNvSpPr>
          <p:nvPr/>
        </p:nvSpPr>
        <p:spPr>
          <a:xfrm>
            <a:off x="39225" y="706603"/>
            <a:ext cx="3256555" cy="3528392"/>
          </a:xfrm>
          <a:prstGeom prst="rect">
            <a:avLst/>
          </a:prstGeom>
          <a:solidFill>
            <a:srgbClr val="FFFFFF">
              <a:alpha val="74902"/>
            </a:srgbClr>
          </a:solidFill>
        </p:spPr>
        <p:txBody>
          <a:bodyPr vert="horz" lIns="68577" tIns="34289" rIns="68577" bIns="34289" rtlCol="0" anchor="ctr">
            <a:normAutofit fontScale="97500"/>
          </a:bodyPr>
          <a:lstStyle>
            <a:lvl1pPr algn="l" defTabSz="685664" rtl="0" eaLnBrk="1" latinLnBrk="0" hangingPunct="1">
              <a:lnSpc>
                <a:spcPct val="80000"/>
              </a:lnSpc>
              <a:spcBef>
                <a:spcPct val="0"/>
              </a:spcBef>
              <a:buNone/>
              <a:defRPr sz="2400" kern="1200" cap="none" spc="75" baseline="0">
                <a:solidFill>
                  <a:schemeClr val="tx1">
                    <a:lumMod val="90000"/>
                    <a:lumOff val="10000"/>
                  </a:schemeClr>
                </a:solidFill>
                <a:latin typeface="Corbel" panose="020B0503020204020204" pitchFamily="34" charset="0"/>
                <a:ea typeface="+mj-ea"/>
                <a:cs typeface="+mj-cs"/>
              </a:defRPr>
            </a:lvl1pPr>
          </a:lstStyle>
          <a:p>
            <a:pPr algn="ctr">
              <a:lnSpc>
                <a:spcPct val="100000"/>
              </a:lnSpc>
              <a:spcBef>
                <a:spcPts val="600"/>
              </a:spcBef>
            </a:pPr>
            <a:r>
              <a:rPr lang="en-IE" sz="2800" b="1" dirty="0">
                <a:solidFill>
                  <a:srgbClr val="990033"/>
                </a:solidFill>
                <a:latin typeface="Corbel Light" panose="020B0303020204020204" pitchFamily="34" charset="0"/>
              </a:rPr>
              <a:t>Great ideas emerge from </a:t>
            </a:r>
            <a:r>
              <a:rPr lang="en-IE" sz="2800" b="1" dirty="0">
                <a:solidFill>
                  <a:srgbClr val="990033"/>
                </a:solidFill>
                <a:latin typeface="Aharoni" panose="02010803020104030203" pitchFamily="2" charset="-79"/>
                <a:cs typeface="Aharoni" panose="02010803020104030203" pitchFamily="2" charset="-79"/>
              </a:rPr>
              <a:t>authentic research</a:t>
            </a:r>
            <a:endParaRPr lang="en-IE" sz="2800" b="1" dirty="0">
              <a:solidFill>
                <a:srgbClr val="990033"/>
              </a:solidFill>
              <a:latin typeface="Corbel Light" panose="020B0303020204020204" pitchFamily="34" charset="0"/>
            </a:endParaRPr>
          </a:p>
          <a:p>
            <a:pPr algn="ctr">
              <a:lnSpc>
                <a:spcPct val="150000"/>
              </a:lnSpc>
              <a:spcBef>
                <a:spcPts val="600"/>
              </a:spcBef>
            </a:pPr>
            <a:r>
              <a:rPr lang="en-IE" sz="2100" dirty="0">
                <a:solidFill>
                  <a:schemeClr val="tx2">
                    <a:lumMod val="75000"/>
                  </a:schemeClr>
                </a:solidFill>
                <a:latin typeface="Corbel Light" panose="020B0303020204020204" pitchFamily="34" charset="0"/>
                <a:ea typeface="+mn-ea"/>
                <a:cs typeface="+mn-cs"/>
              </a:rPr>
              <a:t>founded on truths and insights via:</a:t>
            </a:r>
          </a:p>
          <a:p>
            <a:pPr algn="ctr">
              <a:lnSpc>
                <a:spcPct val="150000"/>
              </a:lnSpc>
              <a:spcBef>
                <a:spcPts val="600"/>
              </a:spcBef>
            </a:pPr>
            <a:r>
              <a:rPr lang="en-IE" sz="2100" dirty="0">
                <a:solidFill>
                  <a:schemeClr val="tx2">
                    <a:lumMod val="75000"/>
                  </a:schemeClr>
                </a:solidFill>
                <a:latin typeface="Corbel Light" panose="020B0303020204020204" pitchFamily="34" charset="0"/>
                <a:ea typeface="+mn-ea"/>
                <a:cs typeface="+mn-cs"/>
              </a:rPr>
              <a:t> </a:t>
            </a:r>
            <a:r>
              <a:rPr lang="en-IE" sz="2100" b="1" dirty="0">
                <a:solidFill>
                  <a:srgbClr val="3B91D8"/>
                </a:solidFill>
                <a:latin typeface="Arial Rounded MT Bold" panose="020F0704030504030204" pitchFamily="34" charset="0"/>
                <a:cs typeface="Aharoni" panose="02010803020104030203" pitchFamily="2" charset="-79"/>
              </a:rPr>
              <a:t>real time behaviour…</a:t>
            </a:r>
            <a:endParaRPr lang="el-GR" sz="2800" b="1" dirty="0">
              <a:solidFill>
                <a:srgbClr val="3B91D8"/>
              </a:solidFill>
              <a:cs typeface="Aharoni" panose="02010803020104030203" pitchFamily="2" charset="-79"/>
            </a:endParaRPr>
          </a:p>
        </p:txBody>
      </p:sp>
      <p:sp>
        <p:nvSpPr>
          <p:cNvPr id="19" name="Text Placeholder 14">
            <a:extLst>
              <a:ext uri="{FF2B5EF4-FFF2-40B4-BE49-F238E27FC236}">
                <a16:creationId xmlns:a16="http://schemas.microsoft.com/office/drawing/2014/main" id="{5A8FF826-D6A9-4CB6-B05B-9ABA9277EFF8}"/>
              </a:ext>
            </a:extLst>
          </p:cNvPr>
          <p:cNvSpPr txBox="1">
            <a:spLocks/>
          </p:cNvSpPr>
          <p:nvPr/>
        </p:nvSpPr>
        <p:spPr>
          <a:xfrm>
            <a:off x="5503046" y="1059582"/>
            <a:ext cx="3652543" cy="3391437"/>
          </a:xfrm>
          <a:prstGeom prst="rect">
            <a:avLst/>
          </a:prstGeom>
          <a:solidFill>
            <a:srgbClr val="FFFFFF">
              <a:alpha val="74902"/>
            </a:srgbClr>
          </a:solidFill>
        </p:spPr>
        <p:txBody>
          <a:bodyPr>
            <a:noAutofit/>
          </a:bodyPr>
          <a:lstStyle>
            <a:lvl1pPr marL="68568" indent="-68568" algn="l" defTabSz="685664" rtl="0" eaLnBrk="1" latinLnBrk="0" hangingPunct="1">
              <a:lnSpc>
                <a:spcPct val="90000"/>
              </a:lnSpc>
              <a:spcBef>
                <a:spcPts val="900"/>
              </a:spcBef>
              <a:spcAft>
                <a:spcPts val="150"/>
              </a:spcAft>
              <a:buClr>
                <a:schemeClr val="accent2"/>
              </a:buClr>
              <a:buSzPct val="100000"/>
              <a:buFont typeface="Tw Cen MT" panose="020B0602020104020603" pitchFamily="34" charset="0"/>
              <a:buChar char=" "/>
              <a:defRPr sz="1700" kern="1200">
                <a:solidFill>
                  <a:schemeClr val="tx2">
                    <a:lumMod val="75000"/>
                  </a:schemeClr>
                </a:solidFill>
                <a:latin typeface="Corbel" panose="020B0503020204020204" pitchFamily="34" charset="0"/>
                <a:ea typeface="+mn-ea"/>
                <a:cs typeface="+mn-cs"/>
              </a:defRPr>
            </a:lvl1pPr>
            <a:lvl2pPr marL="198842" indent="-102848" algn="l" defTabSz="685664" rtl="0" eaLnBrk="1" latinLnBrk="0" hangingPunct="1">
              <a:lnSpc>
                <a:spcPct val="90000"/>
              </a:lnSpc>
              <a:spcBef>
                <a:spcPts val="150"/>
              </a:spcBef>
              <a:spcAft>
                <a:spcPts val="300"/>
              </a:spcAft>
              <a:buClr>
                <a:schemeClr val="accent2"/>
              </a:buClr>
              <a:buFont typeface="Wingdings 3" pitchFamily="18" charset="2"/>
              <a:buChar char=""/>
              <a:defRPr sz="1400" kern="1200">
                <a:solidFill>
                  <a:schemeClr val="tx2">
                    <a:lumMod val="75000"/>
                  </a:schemeClr>
                </a:solidFill>
                <a:latin typeface="Corbel" panose="020B0503020204020204" pitchFamily="34" charset="0"/>
                <a:ea typeface="+mn-ea"/>
                <a:cs typeface="+mn-cs"/>
              </a:defRPr>
            </a:lvl2pPr>
            <a:lvl3pPr marL="335972"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2">
                    <a:lumMod val="75000"/>
                  </a:schemeClr>
                </a:solidFill>
                <a:latin typeface="Corbel" panose="020B0503020204020204" pitchFamily="34" charset="0"/>
                <a:ea typeface="+mn-ea"/>
                <a:cs typeface="+mn-cs"/>
              </a:defRPr>
            </a:lvl3pPr>
            <a:lvl4pPr marL="445682"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2">
                    <a:lumMod val="75000"/>
                  </a:schemeClr>
                </a:solidFill>
                <a:latin typeface="Corbel" panose="020B0503020204020204" pitchFamily="34" charset="0"/>
                <a:ea typeface="+mn-ea"/>
                <a:cs typeface="+mn-cs"/>
              </a:defRPr>
            </a:lvl4pPr>
            <a:lvl5pPr marL="582812"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2">
                    <a:lumMod val="75000"/>
                  </a:schemeClr>
                </a:solidFill>
                <a:latin typeface="Corbel" panose="020B0503020204020204" pitchFamily="34" charset="0"/>
                <a:ea typeface="+mn-ea"/>
                <a:cs typeface="+mn-cs"/>
              </a:defRPr>
            </a:lvl5pPr>
            <a:lvl6pPr marL="685664"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1"/>
                </a:solidFill>
                <a:latin typeface="+mn-lt"/>
                <a:ea typeface="+mn-ea"/>
                <a:cs typeface="+mn-cs"/>
              </a:defRPr>
            </a:lvl6pPr>
            <a:lvl7pPr marL="795368"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1"/>
                </a:solidFill>
                <a:latin typeface="+mn-lt"/>
                <a:ea typeface="+mn-ea"/>
                <a:cs typeface="+mn-cs"/>
              </a:defRPr>
            </a:lvl7pPr>
            <a:lvl8pPr marL="911934"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1"/>
                </a:solidFill>
                <a:latin typeface="+mn-lt"/>
                <a:ea typeface="+mn-ea"/>
                <a:cs typeface="+mn-cs"/>
              </a:defRPr>
            </a:lvl8pPr>
            <a:lvl9pPr marL="1021639" indent="-102848" algn="l" defTabSz="685664" rtl="0" eaLnBrk="1" latinLnBrk="0" hangingPunct="1">
              <a:lnSpc>
                <a:spcPct val="90000"/>
              </a:lnSpc>
              <a:spcBef>
                <a:spcPts val="150"/>
              </a:spcBef>
              <a:spcAft>
                <a:spcPts val="300"/>
              </a:spcAft>
              <a:buClr>
                <a:schemeClr val="accent2"/>
              </a:buClr>
              <a:buFont typeface="Wingdings 3" pitchFamily="18" charset="2"/>
              <a:buChar char=""/>
              <a:defRPr sz="1100" kern="1200">
                <a:solidFill>
                  <a:schemeClr val="tx1"/>
                </a:solidFill>
                <a:latin typeface="+mn-lt"/>
                <a:ea typeface="+mn-ea"/>
                <a:cs typeface="+mn-cs"/>
              </a:defRPr>
            </a:lvl9pPr>
          </a:lstStyle>
          <a:p>
            <a:pPr algn="ctr">
              <a:lnSpc>
                <a:spcPct val="150000"/>
              </a:lnSpc>
            </a:pPr>
            <a:r>
              <a:rPr lang="en-GB" sz="2000" dirty="0"/>
              <a:t>…</a:t>
            </a:r>
            <a:r>
              <a:rPr lang="en-GB" sz="2000" dirty="0">
                <a:latin typeface="Corbel Light" panose="020B0303020204020204" pitchFamily="34" charset="0"/>
              </a:rPr>
              <a:t>engaging with people to</a:t>
            </a:r>
            <a:endParaRPr lang="el-GR" sz="2000" dirty="0">
              <a:latin typeface="Corbel Light" panose="020B0303020204020204" pitchFamily="34" charset="0"/>
            </a:endParaRPr>
          </a:p>
          <a:p>
            <a:pPr algn="ctr">
              <a:lnSpc>
                <a:spcPct val="150000"/>
              </a:lnSpc>
            </a:pPr>
            <a:r>
              <a:rPr lang="en-GB" sz="2400" b="1" i="1" dirty="0">
                <a:solidFill>
                  <a:srgbClr val="C14A70"/>
                </a:solidFill>
                <a:latin typeface="Aharoni" panose="02010803020104030203" pitchFamily="2" charset="-79"/>
                <a:cs typeface="Aharoni" panose="02010803020104030203" pitchFamily="2" charset="-79"/>
              </a:rPr>
              <a:t>capture in-the-moment </a:t>
            </a:r>
            <a:endParaRPr lang="el-GR" sz="2400" b="1" i="1" dirty="0">
              <a:solidFill>
                <a:srgbClr val="C14A70"/>
              </a:solidFill>
              <a:latin typeface="Corbel Light" panose="020B0303020204020204" pitchFamily="34" charset="0"/>
              <a:cs typeface="Aharoni" panose="02010803020104030203" pitchFamily="2" charset="-79"/>
            </a:endParaRPr>
          </a:p>
          <a:p>
            <a:pPr algn="ctr">
              <a:lnSpc>
                <a:spcPct val="150000"/>
              </a:lnSpc>
            </a:pPr>
            <a:r>
              <a:rPr lang="en-GB" sz="2000" dirty="0">
                <a:latin typeface="Corbel Light" panose="020B0303020204020204" pitchFamily="34" charset="0"/>
              </a:rPr>
              <a:t>behaviours and truly understand </a:t>
            </a:r>
            <a:r>
              <a:rPr lang="en-GB" sz="2000" b="1" i="1" dirty="0">
                <a:solidFill>
                  <a:srgbClr val="003366"/>
                </a:solidFill>
                <a:latin typeface="Aharoni" panose="02010803020104030203" pitchFamily="2" charset="-79"/>
                <a:cs typeface="Aharoni" panose="02010803020104030203" pitchFamily="2" charset="-79"/>
              </a:rPr>
              <a:t>why your initiative, product or service </a:t>
            </a:r>
            <a:r>
              <a:rPr lang="en-US" sz="2000" b="1" i="1" dirty="0">
                <a:solidFill>
                  <a:srgbClr val="003366"/>
                </a:solidFill>
                <a:latin typeface="Aharoni" panose="02010803020104030203" pitchFamily="2" charset="-79"/>
                <a:cs typeface="Aharoni" panose="02010803020104030203" pitchFamily="2" charset="-79"/>
              </a:rPr>
              <a:t>has</a:t>
            </a:r>
            <a:r>
              <a:rPr lang="en-GB" sz="2000" b="1" i="1" dirty="0">
                <a:solidFill>
                  <a:srgbClr val="003366"/>
                </a:solidFill>
                <a:latin typeface="Aharoni" panose="02010803020104030203" pitchFamily="2" charset="-79"/>
                <a:cs typeface="Aharoni" panose="02010803020104030203" pitchFamily="2" charset="-79"/>
              </a:rPr>
              <a:t> made an </a:t>
            </a:r>
            <a:r>
              <a:rPr lang="en-GB" sz="2000" b="1" spc="75" dirty="0">
                <a:solidFill>
                  <a:srgbClr val="3B91D8"/>
                </a:solidFill>
                <a:latin typeface="Arial Rounded MT Bold" panose="020F0704030504030204" pitchFamily="34" charset="0"/>
                <a:ea typeface="+mj-ea"/>
                <a:cs typeface="Aharoni" panose="02010803020104030203" pitchFamily="2" charset="-79"/>
              </a:rPr>
              <a:t>impact on their lives…</a:t>
            </a:r>
          </a:p>
        </p:txBody>
      </p:sp>
    </p:spTree>
    <p:extLst>
      <p:ext uri="{BB962C8B-B14F-4D97-AF65-F5344CB8AC3E}">
        <p14:creationId xmlns:p14="http://schemas.microsoft.com/office/powerpoint/2010/main" val="2425922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D209D-63BC-46C3-AF9D-4DB4E7224FA6}"/>
              </a:ext>
            </a:extLst>
          </p:cNvPr>
          <p:cNvPicPr>
            <a:picLocks noChangeAspect="1"/>
          </p:cNvPicPr>
          <p:nvPr/>
        </p:nvPicPr>
        <p:blipFill>
          <a:blip r:embed="rId3"/>
          <a:stretch>
            <a:fillRect/>
          </a:stretch>
        </p:blipFill>
        <p:spPr>
          <a:xfrm>
            <a:off x="-9610" y="0"/>
            <a:ext cx="3855720" cy="5143500"/>
          </a:xfrm>
          <a:prstGeom prst="rect">
            <a:avLst/>
          </a:prstGeom>
        </p:spPr>
      </p:pic>
      <p:sp>
        <p:nvSpPr>
          <p:cNvPr id="9" name="Rectangle: Rounded Corners 8">
            <a:extLst>
              <a:ext uri="{FF2B5EF4-FFF2-40B4-BE49-F238E27FC236}">
                <a16:creationId xmlns:a16="http://schemas.microsoft.com/office/drawing/2014/main" id="{7A1B8541-5317-42B6-943E-03B178FD6973}"/>
              </a:ext>
            </a:extLst>
          </p:cNvPr>
          <p:cNvSpPr/>
          <p:nvPr/>
        </p:nvSpPr>
        <p:spPr>
          <a:xfrm>
            <a:off x="3846110" y="267494"/>
            <a:ext cx="5297890" cy="4680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0">
              <a:lnSpc>
                <a:spcPct val="150000"/>
              </a:lnSpc>
              <a:spcBef>
                <a:spcPts val="600"/>
              </a:spcBef>
              <a:spcAft>
                <a:spcPts val="600"/>
              </a:spcAft>
            </a:pPr>
            <a:r>
              <a:rPr lang="en-IE" sz="2000" b="1" dirty="0">
                <a:solidFill>
                  <a:srgbClr val="434343"/>
                </a:solidFill>
                <a:latin typeface="Corbel Light" panose="020B0303020204020204" pitchFamily="34" charset="0"/>
              </a:rPr>
              <a:t>Participants embark on the </a:t>
            </a:r>
            <a:r>
              <a:rPr lang="en-US" sz="2000" b="1" dirty="0">
                <a:solidFill>
                  <a:srgbClr val="434343"/>
                </a:solidFill>
                <a:latin typeface="Berlin Sans FB Demi" panose="020E0802020502020306" pitchFamily="34" charset="0"/>
              </a:rPr>
              <a:t>INTER</a:t>
            </a:r>
            <a:r>
              <a:rPr lang="en-US" sz="2000" b="1" dirty="0">
                <a:solidFill>
                  <a:srgbClr val="840412"/>
                </a:solidFill>
                <a:latin typeface="Agency FB" panose="020B0503020202020204" pitchFamily="34" charset="0"/>
              </a:rPr>
              <a:t>digit</a:t>
            </a:r>
            <a:r>
              <a:rPr lang="en-US" sz="2000" b="1" dirty="0">
                <a:solidFill>
                  <a:srgbClr val="434343"/>
                </a:solidFill>
                <a:latin typeface="Berlin Sans FB Demi" panose="020E0802020502020306" pitchFamily="34" charset="0"/>
              </a:rPr>
              <a:t>ACTION </a:t>
            </a:r>
            <a:r>
              <a:rPr lang="en-IE" sz="2000" b="1" dirty="0">
                <a:solidFill>
                  <a:schemeClr val="bg1"/>
                </a:solidFill>
                <a:latin typeface="Corbel Light" panose="020B0303020204020204" pitchFamily="34" charset="0"/>
              </a:rPr>
              <a:t> </a:t>
            </a:r>
            <a:r>
              <a:rPr lang="en-IE" sz="2000" b="1" dirty="0">
                <a:solidFill>
                  <a:srgbClr val="434343"/>
                </a:solidFill>
                <a:latin typeface="Corbel Light" panose="020B0303020204020204" pitchFamily="34" charset="0"/>
              </a:rPr>
              <a:t>journey…</a:t>
            </a:r>
          </a:p>
          <a:p>
            <a:pPr algn="ctr" defTabSz="914220">
              <a:lnSpc>
                <a:spcPct val="150000"/>
              </a:lnSpc>
              <a:spcBef>
                <a:spcPts val="600"/>
              </a:spcBef>
              <a:spcAft>
                <a:spcPts val="600"/>
              </a:spcAft>
            </a:pPr>
            <a:r>
              <a:rPr lang="en-US" sz="2000" b="1" dirty="0">
                <a:solidFill>
                  <a:srgbClr val="434343"/>
                </a:solidFill>
                <a:latin typeface="Corbel Light" panose="020B0303020204020204" pitchFamily="34" charset="0"/>
              </a:rPr>
              <a:t>a</a:t>
            </a:r>
            <a:r>
              <a:rPr lang="el-GR" sz="2000" b="1" i="1" dirty="0">
                <a:solidFill>
                  <a:schemeClr val="bg1"/>
                </a:solidFill>
                <a:latin typeface="Corbel Light" panose="020B0303020204020204" pitchFamily="34" charset="0"/>
              </a:rPr>
              <a:t> </a:t>
            </a:r>
            <a:r>
              <a:rPr lang="en-US" sz="2400" b="1" dirty="0">
                <a:solidFill>
                  <a:srgbClr val="09B3E5"/>
                </a:solidFill>
                <a:latin typeface="Arial Rounded MT Bold" panose="020F0704030504030204" pitchFamily="34" charset="0"/>
              </a:rPr>
              <a:t>digit@l</a:t>
            </a:r>
            <a:r>
              <a:rPr lang="en-US" sz="2400" b="1" dirty="0">
                <a:solidFill>
                  <a:srgbClr val="09B3E5"/>
                </a:solidFill>
                <a:effectLst>
                  <a:outerShdw blurRad="38100" dist="38100" dir="2700000" algn="tl">
                    <a:srgbClr val="000000">
                      <a:alpha val="43137"/>
                    </a:srgbClr>
                  </a:outerShdw>
                </a:effectLst>
                <a:latin typeface="Corbel Light" panose="020B0303020204020204" pitchFamily="34" charset="0"/>
              </a:rPr>
              <a:t> </a:t>
            </a:r>
            <a:r>
              <a:rPr lang="en-US" sz="2400" b="1" dirty="0">
                <a:solidFill>
                  <a:srgbClr val="09B3E5"/>
                </a:solidFill>
                <a:latin typeface="Corbel Light" panose="020B0303020204020204" pitchFamily="34" charset="0"/>
              </a:rPr>
              <a:t>ethnographic platform…</a:t>
            </a:r>
            <a:r>
              <a:rPr lang="el-GR" sz="2000" b="1" i="1" dirty="0">
                <a:solidFill>
                  <a:schemeClr val="bg1"/>
                </a:solidFill>
                <a:latin typeface="Corbel Light" panose="020B0303020204020204" pitchFamily="34" charset="0"/>
              </a:rPr>
              <a:t> </a:t>
            </a:r>
            <a:endParaRPr lang="en-US" sz="2000" b="1" i="1" dirty="0">
              <a:solidFill>
                <a:schemeClr val="bg1"/>
              </a:solidFill>
              <a:latin typeface="Corbel Light" panose="020B0303020204020204" pitchFamily="34" charset="0"/>
            </a:endParaRPr>
          </a:p>
          <a:p>
            <a:pPr algn="ctr" defTabSz="914220">
              <a:lnSpc>
                <a:spcPct val="150000"/>
              </a:lnSpc>
              <a:spcBef>
                <a:spcPts val="600"/>
              </a:spcBef>
              <a:spcAft>
                <a:spcPts val="600"/>
              </a:spcAft>
            </a:pPr>
            <a:r>
              <a:rPr lang="en-US" sz="2000" b="1" dirty="0">
                <a:solidFill>
                  <a:srgbClr val="434343"/>
                </a:solidFill>
                <a:latin typeface="Corbel Light" panose="020B0303020204020204" pitchFamily="34" charset="0"/>
              </a:rPr>
              <a:t>that documents and discovers </a:t>
            </a:r>
            <a:r>
              <a:rPr lang="en-US" sz="2400" b="1" dirty="0">
                <a:solidFill>
                  <a:srgbClr val="09B3E5"/>
                </a:solidFill>
                <a:latin typeface="Arial Rounded MT Bold" panose="020F0704030504030204" pitchFamily="34" charset="0"/>
              </a:rPr>
              <a:t>life truths </a:t>
            </a:r>
            <a:r>
              <a:rPr lang="en-US" sz="2000" b="1" dirty="0">
                <a:solidFill>
                  <a:srgbClr val="434343"/>
                </a:solidFill>
                <a:latin typeface="Corbel Light" panose="020B0303020204020204" pitchFamily="34" charset="0"/>
              </a:rPr>
              <a:t>through</a:t>
            </a:r>
            <a:r>
              <a:rPr lang="en-US" sz="2000" b="1" i="1" dirty="0">
                <a:solidFill>
                  <a:srgbClr val="434343"/>
                </a:solidFill>
                <a:latin typeface="Corbel Light" panose="020B0303020204020204" pitchFamily="34" charset="0"/>
              </a:rPr>
              <a:t> </a:t>
            </a:r>
            <a:r>
              <a:rPr lang="en-US" sz="2400" b="1" dirty="0">
                <a:solidFill>
                  <a:srgbClr val="09B3E5"/>
                </a:solidFill>
                <a:latin typeface="Corbel Light" panose="020B0303020204020204" pitchFamily="34" charset="0"/>
              </a:rPr>
              <a:t>their lens</a:t>
            </a:r>
            <a:r>
              <a:rPr lang="en-US" sz="2000" b="1" i="1" dirty="0">
                <a:solidFill>
                  <a:srgbClr val="434343"/>
                </a:solidFill>
                <a:latin typeface="Corbel Light" panose="020B0303020204020204" pitchFamily="34" charset="0"/>
              </a:rPr>
              <a:t>…</a:t>
            </a:r>
          </a:p>
          <a:p>
            <a:pPr algn="ctr" defTabSz="914220">
              <a:lnSpc>
                <a:spcPct val="150000"/>
              </a:lnSpc>
              <a:spcBef>
                <a:spcPts val="600"/>
              </a:spcBef>
              <a:spcAft>
                <a:spcPts val="600"/>
              </a:spcAft>
            </a:pPr>
            <a:r>
              <a:rPr lang="en-US" sz="2000" b="1" dirty="0">
                <a:solidFill>
                  <a:srgbClr val="434343"/>
                </a:solidFill>
                <a:latin typeface="Corbel Light" panose="020B0303020204020204" pitchFamily="34" charset="0"/>
              </a:rPr>
              <a:t>… encouraging implementation of</a:t>
            </a:r>
          </a:p>
          <a:p>
            <a:pPr algn="ctr" defTabSz="914220">
              <a:lnSpc>
                <a:spcPct val="150000"/>
              </a:lnSpc>
              <a:spcBef>
                <a:spcPts val="600"/>
              </a:spcBef>
              <a:spcAft>
                <a:spcPts val="600"/>
              </a:spcAft>
            </a:pPr>
            <a:r>
              <a:rPr lang="en-US" sz="2000" b="1" dirty="0">
                <a:solidFill>
                  <a:srgbClr val="434343"/>
                </a:solidFill>
                <a:latin typeface="Corbel Light" panose="020B0303020204020204" pitchFamily="34" charset="0"/>
              </a:rPr>
              <a:t> </a:t>
            </a:r>
            <a:r>
              <a:rPr lang="en-US" sz="2400" b="1" dirty="0">
                <a:solidFill>
                  <a:srgbClr val="09B3E5"/>
                </a:solidFill>
                <a:latin typeface="Arial Rounded MT Bold" panose="020F0704030504030204" pitchFamily="34" charset="0"/>
              </a:rPr>
              <a:t>human-centered</a:t>
            </a:r>
            <a:r>
              <a:rPr lang="en-US" sz="2400" b="1" dirty="0">
                <a:solidFill>
                  <a:srgbClr val="09B3E5"/>
                </a:solidFill>
                <a:latin typeface="Corbel Light" panose="020B0303020204020204" pitchFamily="34" charset="0"/>
              </a:rPr>
              <a:t> </a:t>
            </a:r>
            <a:r>
              <a:rPr lang="en-US" sz="2000" b="1" i="1" dirty="0">
                <a:solidFill>
                  <a:srgbClr val="434343"/>
                </a:solidFill>
                <a:latin typeface="Corbel Light" panose="020B0303020204020204" pitchFamily="34" charset="0"/>
              </a:rPr>
              <a:t>products and services</a:t>
            </a:r>
          </a:p>
        </p:txBody>
      </p:sp>
    </p:spTree>
    <p:extLst>
      <p:ext uri="{BB962C8B-B14F-4D97-AF65-F5344CB8AC3E}">
        <p14:creationId xmlns:p14="http://schemas.microsoft.com/office/powerpoint/2010/main" val="2667993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9084E82-2783-425D-BC04-33B3B47FFC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2400" y="144481"/>
            <a:ext cx="792088" cy="302061"/>
          </a:xfrm>
          <a:prstGeom prst="rect">
            <a:avLst/>
          </a:prstGeom>
        </p:spPr>
      </p:pic>
      <p:sp>
        <p:nvSpPr>
          <p:cNvPr id="11" name="Text Placeholder 14">
            <a:extLst>
              <a:ext uri="{FF2B5EF4-FFF2-40B4-BE49-F238E27FC236}">
                <a16:creationId xmlns:a16="http://schemas.microsoft.com/office/drawing/2014/main" id="{7974692C-F420-4312-B317-A8DE032E4633}"/>
              </a:ext>
            </a:extLst>
          </p:cNvPr>
          <p:cNvSpPr>
            <a:spLocks noGrp="1"/>
          </p:cNvSpPr>
          <p:nvPr>
            <p:ph idx="1"/>
          </p:nvPr>
        </p:nvSpPr>
        <p:spPr>
          <a:xfrm>
            <a:off x="134441" y="627534"/>
            <a:ext cx="4464496" cy="4109582"/>
          </a:xfrm>
          <a:solidFill>
            <a:schemeClr val="bg1"/>
          </a:solidFill>
        </p:spPr>
        <p:txBody>
          <a:bodyPr>
            <a:normAutofit/>
          </a:bodyPr>
          <a:lstStyle/>
          <a:p>
            <a:pPr marL="0" indent="0">
              <a:lnSpc>
                <a:spcPct val="120000"/>
              </a:lnSpc>
              <a:spcBef>
                <a:spcPts val="1800"/>
              </a:spcBef>
              <a:spcAft>
                <a:spcPts val="1800"/>
              </a:spcAft>
              <a:buNone/>
            </a:pPr>
            <a:r>
              <a:rPr lang="en-US" sz="2800" b="1" dirty="0">
                <a:solidFill>
                  <a:srgbClr val="434343"/>
                </a:solidFill>
                <a:latin typeface="Berlin Sans FB Demi" panose="020E0802020502020306" pitchFamily="34" charset="0"/>
              </a:rPr>
              <a:t>INTER</a:t>
            </a:r>
            <a:r>
              <a:rPr lang="en-US" sz="2800" b="1" dirty="0">
                <a:solidFill>
                  <a:srgbClr val="840412"/>
                </a:solidFill>
                <a:latin typeface="Agency FB" panose="020B0503020202020204" pitchFamily="34" charset="0"/>
              </a:rPr>
              <a:t>digit</a:t>
            </a:r>
            <a:r>
              <a:rPr lang="en-US" sz="2800" b="1" dirty="0">
                <a:solidFill>
                  <a:srgbClr val="434343"/>
                </a:solidFill>
                <a:latin typeface="Berlin Sans FB Demi" panose="020E0802020502020306" pitchFamily="34" charset="0"/>
              </a:rPr>
              <a:t>ACTION </a:t>
            </a:r>
            <a:r>
              <a:rPr lang="en-US" sz="2000" dirty="0">
                <a:latin typeface="Corbel Light" panose="020B0303020204020204" pitchFamily="34" charset="0"/>
              </a:rPr>
              <a:t>is a online qualitative research solution </a:t>
            </a:r>
            <a:r>
              <a:rPr lang="en-US" sz="2400" b="1" i="1" dirty="0">
                <a:solidFill>
                  <a:srgbClr val="990033"/>
                </a:solidFill>
                <a:latin typeface="Corbel Light" panose="020B0303020204020204" pitchFamily="34" charset="0"/>
              </a:rPr>
              <a:t>that offers a better view and perspective into peoples [customers] everyday lives…</a:t>
            </a:r>
          </a:p>
          <a:p>
            <a:pPr marL="0" indent="0">
              <a:lnSpc>
                <a:spcPct val="120000"/>
              </a:lnSpc>
              <a:spcBef>
                <a:spcPts val="1800"/>
              </a:spcBef>
              <a:spcAft>
                <a:spcPts val="1800"/>
              </a:spcAft>
              <a:buClr>
                <a:srgbClr val="990033"/>
              </a:buClr>
              <a:buNone/>
            </a:pPr>
            <a:r>
              <a:rPr lang="en-US" sz="2400" b="1" i="1" dirty="0">
                <a:solidFill>
                  <a:srgbClr val="990033"/>
                </a:solidFill>
                <a:latin typeface="Corbel Light" panose="020B0303020204020204" pitchFamily="34" charset="0"/>
              </a:rPr>
              <a:t>participants easily share </a:t>
            </a:r>
            <a:r>
              <a:rPr lang="en-US" sz="2000" dirty="0">
                <a:latin typeface="Corbel Light" panose="020B0303020204020204" pitchFamily="34" charset="0"/>
              </a:rPr>
              <a:t>their </a:t>
            </a:r>
            <a:r>
              <a:rPr lang="en-US" sz="1800" dirty="0">
                <a:solidFill>
                  <a:srgbClr val="437B85"/>
                </a:solidFill>
                <a:latin typeface="Arial Rounded MT Bold" panose="020F0704030504030204" pitchFamily="34" charset="0"/>
              </a:rPr>
              <a:t>thoughts </a:t>
            </a:r>
            <a:r>
              <a:rPr lang="en-US" sz="2000" dirty="0">
                <a:latin typeface="Corbel Light" panose="020B0303020204020204" pitchFamily="34" charset="0"/>
              </a:rPr>
              <a:t>and feelings via </a:t>
            </a:r>
            <a:r>
              <a:rPr lang="en-US" sz="1800" dirty="0">
                <a:solidFill>
                  <a:srgbClr val="437B85"/>
                </a:solidFill>
                <a:latin typeface="Arial Rounded MT Bold" panose="020F0704030504030204" pitchFamily="34" charset="0"/>
              </a:rPr>
              <a:t>selfie videos</a:t>
            </a:r>
            <a:r>
              <a:rPr lang="en-US" sz="2000" dirty="0">
                <a:latin typeface="Corbel Light" panose="020B0303020204020204" pitchFamily="34" charset="0"/>
              </a:rPr>
              <a:t>, pictures, creative tasks and </a:t>
            </a:r>
            <a:r>
              <a:rPr lang="en-US" sz="1800" dirty="0">
                <a:solidFill>
                  <a:srgbClr val="437B85"/>
                </a:solidFill>
                <a:latin typeface="Arial Rounded MT Bold" panose="020F0704030504030204" pitchFamily="34" charset="0"/>
              </a:rPr>
              <a:t>24/7 posting </a:t>
            </a:r>
            <a:r>
              <a:rPr lang="en-US" sz="2000" dirty="0">
                <a:latin typeface="Corbel Light" panose="020B0303020204020204" pitchFamily="34" charset="0"/>
              </a:rPr>
              <a:t>of their journey, which deliver </a:t>
            </a:r>
            <a:r>
              <a:rPr lang="en-US" sz="2400" b="1" i="1" dirty="0">
                <a:solidFill>
                  <a:srgbClr val="990033"/>
                </a:solidFill>
                <a:latin typeface="Corbel Light" panose="020B0303020204020204" pitchFamily="34" charset="0"/>
              </a:rPr>
              <a:t>rich, deep insights</a:t>
            </a:r>
          </a:p>
        </p:txBody>
      </p:sp>
      <p:pic>
        <p:nvPicPr>
          <p:cNvPr id="3" name="Picture Placeholder 2">
            <a:extLst>
              <a:ext uri="{FF2B5EF4-FFF2-40B4-BE49-F238E27FC236}">
                <a16:creationId xmlns:a16="http://schemas.microsoft.com/office/drawing/2014/main" id="{3B08F63F-2201-45FC-A35E-56A16FCE50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458" b="15458"/>
          <a:stretch>
            <a:fillRect/>
          </a:stretch>
        </p:blipFill>
        <p:spPr/>
      </p:pic>
    </p:spTree>
    <p:extLst>
      <p:ext uri="{BB962C8B-B14F-4D97-AF65-F5344CB8AC3E}">
        <p14:creationId xmlns:p14="http://schemas.microsoft.com/office/powerpoint/2010/main" val="474777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9084E82-2783-425D-BC04-33B3B47FFC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2400" y="144481"/>
            <a:ext cx="792088" cy="302061"/>
          </a:xfrm>
          <a:prstGeom prst="rect">
            <a:avLst/>
          </a:prstGeom>
        </p:spPr>
      </p:pic>
      <p:pic>
        <p:nvPicPr>
          <p:cNvPr id="6" name="Picture Placeholder 5">
            <a:extLst>
              <a:ext uri="{FF2B5EF4-FFF2-40B4-BE49-F238E27FC236}">
                <a16:creationId xmlns:a16="http://schemas.microsoft.com/office/drawing/2014/main" id="{A29B908E-9993-44E4-A893-1389648A772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097" b="7097"/>
          <a:stretch>
            <a:fillRect/>
          </a:stretch>
        </p:blipFill>
        <p:spPr/>
      </p:pic>
      <p:sp>
        <p:nvSpPr>
          <p:cNvPr id="11" name="Text Placeholder 14">
            <a:extLst>
              <a:ext uri="{FF2B5EF4-FFF2-40B4-BE49-F238E27FC236}">
                <a16:creationId xmlns:a16="http://schemas.microsoft.com/office/drawing/2014/main" id="{7974692C-F420-4312-B317-A8DE032E4633}"/>
              </a:ext>
            </a:extLst>
          </p:cNvPr>
          <p:cNvSpPr>
            <a:spLocks noGrp="1"/>
          </p:cNvSpPr>
          <p:nvPr>
            <p:ph idx="1"/>
          </p:nvPr>
        </p:nvSpPr>
        <p:spPr>
          <a:xfrm>
            <a:off x="179512" y="614530"/>
            <a:ext cx="4752528" cy="2101235"/>
          </a:xfrm>
          <a:solidFill>
            <a:schemeClr val="bg1"/>
          </a:solidFill>
        </p:spPr>
        <p:txBody>
          <a:bodyPr>
            <a:normAutofit/>
          </a:bodyPr>
          <a:lstStyle/>
          <a:p>
            <a:pPr marL="0" indent="0">
              <a:lnSpc>
                <a:spcPct val="120000"/>
              </a:lnSpc>
              <a:spcBef>
                <a:spcPts val="1800"/>
              </a:spcBef>
              <a:spcAft>
                <a:spcPts val="1800"/>
              </a:spcAft>
              <a:buNone/>
            </a:pPr>
            <a:r>
              <a:rPr lang="en-GB" sz="2800" b="1" dirty="0">
                <a:solidFill>
                  <a:srgbClr val="262626"/>
                </a:solidFill>
                <a:latin typeface="Aharoni" panose="02010803020104030203" pitchFamily="2" charset="-79"/>
                <a:cs typeface="Aharoni" panose="02010803020104030203" pitchFamily="2" charset="-79"/>
              </a:rPr>
              <a:t>How?</a:t>
            </a:r>
            <a:r>
              <a:rPr lang="en-GB" sz="2400" b="1" dirty="0">
                <a:solidFill>
                  <a:srgbClr val="001326"/>
                </a:solidFill>
                <a:latin typeface="Corbel Light" panose="020B0303020204020204" pitchFamily="34" charset="0"/>
              </a:rPr>
              <a:t> </a:t>
            </a:r>
            <a:r>
              <a:rPr lang="en-GB" sz="2400" dirty="0">
                <a:latin typeface="Corbel Light" panose="020B0303020204020204" pitchFamily="34" charset="0"/>
              </a:rPr>
              <a:t>via </a:t>
            </a:r>
            <a:r>
              <a:rPr lang="en-GB" sz="2400" b="1" dirty="0">
                <a:solidFill>
                  <a:srgbClr val="990033"/>
                </a:solidFill>
                <a:latin typeface="Corbel Light" panose="020B0303020204020204" pitchFamily="34" charset="0"/>
              </a:rPr>
              <a:t>multiple device connectivity </a:t>
            </a:r>
            <a:r>
              <a:rPr lang="en-GB" sz="2400" dirty="0">
                <a:latin typeface="Corbel Light" panose="020B0303020204020204" pitchFamily="34" charset="0"/>
              </a:rPr>
              <a:t>capabilities, on </a:t>
            </a:r>
            <a:r>
              <a:rPr lang="en-US" sz="2400" dirty="0">
                <a:latin typeface="Corbel Light" panose="020B0303020204020204" pitchFamily="34" charset="0"/>
              </a:rPr>
              <a:t>a </a:t>
            </a:r>
            <a:r>
              <a:rPr lang="en-US" sz="2400" b="1" dirty="0">
                <a:solidFill>
                  <a:srgbClr val="990033"/>
                </a:solidFill>
                <a:latin typeface="Corbel Light" panose="020B0303020204020204" pitchFamily="34" charset="0"/>
              </a:rPr>
              <a:t>versatile</a:t>
            </a:r>
            <a:r>
              <a:rPr lang="en-US" sz="2400" dirty="0">
                <a:latin typeface="Corbel Light" panose="020B0303020204020204" pitchFamily="34" charset="0"/>
              </a:rPr>
              <a:t> and </a:t>
            </a:r>
            <a:r>
              <a:rPr lang="en-US" sz="2400" b="1" dirty="0">
                <a:solidFill>
                  <a:srgbClr val="990033"/>
                </a:solidFill>
                <a:latin typeface="Corbel Light" panose="020B0303020204020204" pitchFamily="34" charset="0"/>
              </a:rPr>
              <a:t>user-friendly social media like platform</a:t>
            </a:r>
            <a:endParaRPr lang="en-GB" sz="2400" b="1" dirty="0">
              <a:solidFill>
                <a:srgbClr val="990033"/>
              </a:solidFill>
              <a:latin typeface="Corbel Light" panose="020B0303020204020204" pitchFamily="34" charset="0"/>
            </a:endParaRPr>
          </a:p>
        </p:txBody>
      </p:sp>
      <p:sp>
        <p:nvSpPr>
          <p:cNvPr id="12" name="Rectangle: Rounded Corners 11">
            <a:extLst>
              <a:ext uri="{FF2B5EF4-FFF2-40B4-BE49-F238E27FC236}">
                <a16:creationId xmlns:a16="http://schemas.microsoft.com/office/drawing/2014/main" id="{6CB4668A-D9CA-4380-9CE5-FCF9BB22E488}"/>
              </a:ext>
            </a:extLst>
          </p:cNvPr>
          <p:cNvSpPr/>
          <p:nvPr/>
        </p:nvSpPr>
        <p:spPr>
          <a:xfrm>
            <a:off x="0" y="2993635"/>
            <a:ext cx="9144000" cy="1216479"/>
          </a:xfrm>
          <a:prstGeom prst="roundRect">
            <a:avLst/>
          </a:prstGeom>
          <a:solidFill>
            <a:schemeClr val="accent4">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Bef>
                <a:spcPts val="1800"/>
              </a:spcBef>
              <a:spcAft>
                <a:spcPts val="1800"/>
              </a:spcAft>
            </a:pPr>
            <a:r>
              <a:rPr lang="en-GB" sz="2600" b="1" dirty="0">
                <a:solidFill>
                  <a:srgbClr val="262626"/>
                </a:solidFill>
                <a:latin typeface="Aharoni" panose="02010803020104030203" pitchFamily="2" charset="-79"/>
                <a:cs typeface="Aharoni" panose="02010803020104030203" pitchFamily="2" charset="-79"/>
              </a:rPr>
              <a:t>Why?</a:t>
            </a:r>
            <a:r>
              <a:rPr lang="en-GB" sz="2000" b="1" dirty="0">
                <a:solidFill>
                  <a:srgbClr val="001326"/>
                </a:solidFill>
                <a:latin typeface="Corbel Light" panose="020B0303020204020204" pitchFamily="34" charset="0"/>
              </a:rPr>
              <a:t> </a:t>
            </a:r>
            <a:r>
              <a:rPr lang="en-GB" sz="2000" dirty="0">
                <a:solidFill>
                  <a:prstClr val="black">
                    <a:lumMod val="85000"/>
                    <a:lumOff val="15000"/>
                  </a:prstClr>
                </a:solidFill>
                <a:latin typeface="Corbel Light" panose="020B0303020204020204" pitchFamily="34" charset="0"/>
              </a:rPr>
              <a:t>to </a:t>
            </a:r>
            <a:r>
              <a:rPr lang="en-GB" sz="2400" b="1" dirty="0">
                <a:solidFill>
                  <a:srgbClr val="067598"/>
                </a:solidFill>
                <a:latin typeface="Arial Rounded MT Bold" panose="020F0704030504030204" pitchFamily="34" charset="0"/>
              </a:rPr>
              <a:t>identify the story </a:t>
            </a:r>
            <a:r>
              <a:rPr lang="en-GB" sz="2000" dirty="0">
                <a:solidFill>
                  <a:prstClr val="black">
                    <a:lumMod val="85000"/>
                    <a:lumOff val="15000"/>
                  </a:prstClr>
                </a:solidFill>
                <a:latin typeface="Corbel Light" panose="020B0303020204020204" pitchFamily="34" charset="0"/>
              </a:rPr>
              <a:t>that builds  </a:t>
            </a:r>
            <a:r>
              <a:rPr lang="en-GB" sz="2000" b="1" dirty="0">
                <a:solidFill>
                  <a:srgbClr val="434343"/>
                </a:solidFill>
                <a:latin typeface="Corbel Light" panose="020B0303020204020204" pitchFamily="34" charset="0"/>
              </a:rPr>
              <a:t>service or product </a:t>
            </a:r>
            <a:r>
              <a:rPr lang="en-GB" sz="2000" dirty="0">
                <a:solidFill>
                  <a:srgbClr val="434343"/>
                </a:solidFill>
                <a:latin typeface="Corbel Light" panose="020B0303020204020204" pitchFamily="34" charset="0"/>
              </a:rPr>
              <a:t>preference narrated through </a:t>
            </a:r>
            <a:r>
              <a:rPr lang="en-GB" sz="2000" b="1" dirty="0">
                <a:solidFill>
                  <a:srgbClr val="434343"/>
                </a:solidFill>
                <a:latin typeface="Corbel Light" panose="020B0303020204020204" pitchFamily="34" charset="0"/>
              </a:rPr>
              <a:t>role and performance in life</a:t>
            </a:r>
            <a:r>
              <a:rPr lang="en-GB" sz="2000" dirty="0">
                <a:solidFill>
                  <a:srgbClr val="434343"/>
                </a:solidFill>
                <a:latin typeface="Corbel Light" panose="020B0303020204020204" pitchFamily="34" charset="0"/>
              </a:rPr>
              <a:t> | </a:t>
            </a:r>
            <a:r>
              <a:rPr lang="en-GB" sz="2000" b="1" dirty="0">
                <a:solidFill>
                  <a:srgbClr val="434343"/>
                </a:solidFill>
                <a:latin typeface="Corbel Light" panose="020B0303020204020204" pitchFamily="34" charset="0"/>
              </a:rPr>
              <a:t>in store - online </a:t>
            </a:r>
            <a:r>
              <a:rPr lang="en-GB" sz="2000" dirty="0">
                <a:solidFill>
                  <a:srgbClr val="434343"/>
                </a:solidFill>
                <a:latin typeface="Corbel Light" panose="020B0303020204020204" pitchFamily="34" charset="0"/>
              </a:rPr>
              <a:t>| </a:t>
            </a:r>
            <a:r>
              <a:rPr lang="en-GB" sz="2000" b="1" dirty="0">
                <a:solidFill>
                  <a:srgbClr val="434343"/>
                </a:solidFill>
                <a:latin typeface="Corbel Light" panose="020B0303020204020204" pitchFamily="34" charset="0"/>
              </a:rPr>
              <a:t>communication  tonality …..</a:t>
            </a:r>
            <a:r>
              <a:rPr lang="en-GB" sz="2000" dirty="0">
                <a:solidFill>
                  <a:prstClr val="black">
                    <a:lumMod val="85000"/>
                    <a:lumOff val="15000"/>
                  </a:prstClr>
                </a:solidFill>
                <a:latin typeface="Corbel Light" panose="020B0303020204020204" pitchFamily="34" charset="0"/>
              </a:rPr>
              <a:t> </a:t>
            </a:r>
            <a:r>
              <a:rPr lang="en-GB" sz="2400" b="1" dirty="0">
                <a:solidFill>
                  <a:srgbClr val="067598"/>
                </a:solidFill>
                <a:latin typeface="Corbel Light" panose="020B0303020204020204" pitchFamily="34" charset="0"/>
              </a:rPr>
              <a:t>unveiling covert drivers at all touchpoints</a:t>
            </a:r>
          </a:p>
        </p:txBody>
      </p:sp>
    </p:spTree>
    <p:extLst>
      <p:ext uri="{BB962C8B-B14F-4D97-AF65-F5344CB8AC3E}">
        <p14:creationId xmlns:p14="http://schemas.microsoft.com/office/powerpoint/2010/main" val="113698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96703E-5BB0-4C84-A77C-B455AFD6D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6698"/>
          <a:stretch/>
        </p:blipFill>
        <p:spPr>
          <a:xfrm>
            <a:off x="395536" y="391699"/>
            <a:ext cx="8064896" cy="4459722"/>
          </a:xfrm>
          <a:prstGeom prst="rect">
            <a:avLst/>
          </a:prstGeom>
        </p:spPr>
      </p:pic>
      <p:sp>
        <p:nvSpPr>
          <p:cNvPr id="10" name="Speech Bubble: Rectangle with Corners Rounded 9">
            <a:extLst>
              <a:ext uri="{FF2B5EF4-FFF2-40B4-BE49-F238E27FC236}">
                <a16:creationId xmlns:a16="http://schemas.microsoft.com/office/drawing/2014/main" id="{3E3962C6-F481-4E79-B18F-A10DD7A50502}"/>
              </a:ext>
            </a:extLst>
          </p:cNvPr>
          <p:cNvSpPr/>
          <p:nvPr/>
        </p:nvSpPr>
        <p:spPr>
          <a:xfrm>
            <a:off x="5724128" y="128345"/>
            <a:ext cx="2880320" cy="405586"/>
          </a:xfrm>
          <a:prstGeom prst="wedgeRoundRectCallout">
            <a:avLst>
              <a:gd name="adj1" fmla="val -30671"/>
              <a:gd name="adj2" fmla="val 8604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orbel Light" panose="020B0303020204020204" pitchFamily="34" charset="0"/>
              </a:rPr>
              <a:t>View videos, posts and pictures</a:t>
            </a:r>
          </a:p>
        </p:txBody>
      </p:sp>
      <p:sp>
        <p:nvSpPr>
          <p:cNvPr id="8" name="Rectangle: Rounded Corners 7">
            <a:extLst>
              <a:ext uri="{FF2B5EF4-FFF2-40B4-BE49-F238E27FC236}">
                <a16:creationId xmlns:a16="http://schemas.microsoft.com/office/drawing/2014/main" id="{E3C51AAC-2E39-4CD3-9DD7-A97E452F48CF}"/>
              </a:ext>
            </a:extLst>
          </p:cNvPr>
          <p:cNvSpPr/>
          <p:nvPr/>
        </p:nvSpPr>
        <p:spPr>
          <a:xfrm>
            <a:off x="107504" y="202951"/>
            <a:ext cx="1993618" cy="560452"/>
          </a:xfrm>
          <a:prstGeom prst="round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34343"/>
                </a:solidFill>
                <a:latin typeface="Berlin Sans FB Demi" panose="020E0802020502020306" pitchFamily="34" charset="0"/>
              </a:rPr>
              <a:t>INTER</a:t>
            </a:r>
            <a:r>
              <a:rPr lang="en-US" sz="1600" b="1" dirty="0">
                <a:solidFill>
                  <a:srgbClr val="840412"/>
                </a:solidFill>
                <a:latin typeface="Agency FB" panose="020B0503020202020204" pitchFamily="34" charset="0"/>
              </a:rPr>
              <a:t>digit</a:t>
            </a:r>
            <a:r>
              <a:rPr lang="en-US" sz="1600" b="1" dirty="0">
                <a:solidFill>
                  <a:srgbClr val="434343"/>
                </a:solidFill>
                <a:latin typeface="Berlin Sans FB Demi" panose="020E0802020502020306" pitchFamily="34" charset="0"/>
              </a:rPr>
              <a:t>ACTION </a:t>
            </a:r>
            <a:r>
              <a:rPr lang="en-US" sz="1600" dirty="0">
                <a:solidFill>
                  <a:srgbClr val="840412"/>
                </a:solidFill>
              </a:rPr>
              <a:t>DASHBOARD</a:t>
            </a:r>
          </a:p>
        </p:txBody>
      </p:sp>
      <p:grpSp>
        <p:nvGrpSpPr>
          <p:cNvPr id="2" name="Group 1">
            <a:extLst>
              <a:ext uri="{FF2B5EF4-FFF2-40B4-BE49-F238E27FC236}">
                <a16:creationId xmlns:a16="http://schemas.microsoft.com/office/drawing/2014/main" id="{C94F8237-AD76-4CFC-AB4E-AB675B017BA9}"/>
              </a:ext>
            </a:extLst>
          </p:cNvPr>
          <p:cNvGrpSpPr/>
          <p:nvPr/>
        </p:nvGrpSpPr>
        <p:grpSpPr>
          <a:xfrm>
            <a:off x="2361322" y="3815562"/>
            <a:ext cx="1563920" cy="884658"/>
            <a:chOff x="1697756" y="3579862"/>
            <a:chExt cx="1563920" cy="884658"/>
          </a:xfrm>
        </p:grpSpPr>
        <p:sp>
          <p:nvSpPr>
            <p:cNvPr id="3" name="TextBox 2">
              <a:extLst>
                <a:ext uri="{FF2B5EF4-FFF2-40B4-BE49-F238E27FC236}">
                  <a16:creationId xmlns:a16="http://schemas.microsoft.com/office/drawing/2014/main" id="{F95B2CD2-D842-47D8-B350-BB3DF7DF5633}"/>
                </a:ext>
              </a:extLst>
            </p:cNvPr>
            <p:cNvSpPr txBox="1"/>
            <p:nvPr/>
          </p:nvSpPr>
          <p:spPr>
            <a:xfrm>
              <a:off x="1697757" y="3579862"/>
              <a:ext cx="1563919" cy="307777"/>
            </a:xfrm>
            <a:prstGeom prst="rect">
              <a:avLst/>
            </a:prstGeom>
            <a:solidFill>
              <a:schemeClr val="bg1"/>
            </a:solidFill>
            <a:ln>
              <a:solidFill>
                <a:srgbClr val="002060"/>
              </a:solidFill>
            </a:ln>
          </p:spPr>
          <p:txBody>
            <a:bodyPr wrap="square" rtlCol="0">
              <a:spAutoFit/>
            </a:bodyPr>
            <a:lstStyle/>
            <a:p>
              <a:r>
                <a:rPr lang="en-US" sz="1400" b="1" dirty="0">
                  <a:solidFill>
                    <a:srgbClr val="09B3E5"/>
                  </a:solidFill>
                  <a:latin typeface="+mj-lt"/>
                </a:rPr>
                <a:t>DAY 1:</a:t>
              </a:r>
              <a:r>
                <a:rPr lang="en-US" sz="1400" dirty="0">
                  <a:solidFill>
                    <a:srgbClr val="09B3E5"/>
                  </a:solidFill>
                  <a:latin typeface="+mj-lt"/>
                </a:rPr>
                <a:t> Welcoming</a:t>
              </a:r>
            </a:p>
          </p:txBody>
        </p:sp>
        <p:sp>
          <p:nvSpPr>
            <p:cNvPr id="12" name="TextBox 11">
              <a:extLst>
                <a:ext uri="{FF2B5EF4-FFF2-40B4-BE49-F238E27FC236}">
                  <a16:creationId xmlns:a16="http://schemas.microsoft.com/office/drawing/2014/main" id="{E21AA980-F046-4D7F-9EA6-F16DAE8236E0}"/>
                </a:ext>
              </a:extLst>
            </p:cNvPr>
            <p:cNvSpPr txBox="1"/>
            <p:nvPr/>
          </p:nvSpPr>
          <p:spPr>
            <a:xfrm>
              <a:off x="1697757" y="3852716"/>
              <a:ext cx="1563919" cy="307777"/>
            </a:xfrm>
            <a:prstGeom prst="rect">
              <a:avLst/>
            </a:prstGeom>
            <a:solidFill>
              <a:schemeClr val="bg1"/>
            </a:solidFill>
            <a:ln>
              <a:solidFill>
                <a:srgbClr val="002060"/>
              </a:solidFill>
            </a:ln>
          </p:spPr>
          <p:txBody>
            <a:bodyPr wrap="square" rtlCol="0">
              <a:spAutoFit/>
            </a:bodyPr>
            <a:lstStyle/>
            <a:p>
              <a:r>
                <a:rPr lang="en-US" sz="1400" b="1" dirty="0">
                  <a:solidFill>
                    <a:srgbClr val="09B3E5"/>
                  </a:solidFill>
                  <a:latin typeface="+mj-lt"/>
                </a:rPr>
                <a:t>DAY 2:</a:t>
              </a:r>
              <a:r>
                <a:rPr lang="en-US" sz="1400" dirty="0">
                  <a:solidFill>
                    <a:srgbClr val="09B3E5"/>
                  </a:solidFill>
                  <a:latin typeface="+mj-lt"/>
                </a:rPr>
                <a:t> cleaning insights</a:t>
              </a:r>
            </a:p>
          </p:txBody>
        </p:sp>
        <p:sp>
          <p:nvSpPr>
            <p:cNvPr id="13" name="TextBox 12">
              <a:extLst>
                <a:ext uri="{FF2B5EF4-FFF2-40B4-BE49-F238E27FC236}">
                  <a16:creationId xmlns:a16="http://schemas.microsoft.com/office/drawing/2014/main" id="{92B3D300-CB68-4AEB-9F87-0A850CE63F54}"/>
                </a:ext>
              </a:extLst>
            </p:cNvPr>
            <p:cNvSpPr txBox="1"/>
            <p:nvPr/>
          </p:nvSpPr>
          <p:spPr>
            <a:xfrm>
              <a:off x="1697756" y="4156743"/>
              <a:ext cx="1563919" cy="307777"/>
            </a:xfrm>
            <a:prstGeom prst="rect">
              <a:avLst/>
            </a:prstGeom>
            <a:solidFill>
              <a:schemeClr val="bg1"/>
            </a:solidFill>
            <a:ln>
              <a:solidFill>
                <a:srgbClr val="002060"/>
              </a:solidFill>
            </a:ln>
          </p:spPr>
          <p:txBody>
            <a:bodyPr wrap="square" rtlCol="0">
              <a:spAutoFit/>
            </a:bodyPr>
            <a:lstStyle/>
            <a:p>
              <a:r>
                <a:rPr lang="en-US" sz="1400" b="1" dirty="0">
                  <a:solidFill>
                    <a:srgbClr val="09B3E5"/>
                  </a:solidFill>
                  <a:latin typeface="+mj-lt"/>
                </a:rPr>
                <a:t>DAY 3:</a:t>
              </a:r>
              <a:r>
                <a:rPr lang="en-US" sz="1400" dirty="0">
                  <a:solidFill>
                    <a:srgbClr val="09B3E5"/>
                  </a:solidFill>
                  <a:latin typeface="+mj-lt"/>
                </a:rPr>
                <a:t> HEALTH in HOME</a:t>
              </a:r>
            </a:p>
          </p:txBody>
        </p:sp>
      </p:grpSp>
      <p:sp>
        <p:nvSpPr>
          <p:cNvPr id="15" name="Speech Bubble: Rectangle with Corners Rounded 14">
            <a:extLst>
              <a:ext uri="{FF2B5EF4-FFF2-40B4-BE49-F238E27FC236}">
                <a16:creationId xmlns:a16="http://schemas.microsoft.com/office/drawing/2014/main" id="{59DAE661-7465-47D1-8948-DF6B6221AB6F}"/>
              </a:ext>
            </a:extLst>
          </p:cNvPr>
          <p:cNvSpPr/>
          <p:nvPr/>
        </p:nvSpPr>
        <p:spPr>
          <a:xfrm>
            <a:off x="1104313" y="4242304"/>
            <a:ext cx="1201530" cy="307777"/>
          </a:xfrm>
          <a:prstGeom prst="wedgeRoundRectCallout">
            <a:avLst>
              <a:gd name="adj1" fmla="val 46725"/>
              <a:gd name="adj2" fmla="val -119235"/>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orbel Light" panose="020B0303020204020204" pitchFamily="34" charset="0"/>
              </a:rPr>
              <a:t>Daily tasks</a:t>
            </a:r>
          </a:p>
        </p:txBody>
      </p:sp>
      <p:sp>
        <p:nvSpPr>
          <p:cNvPr id="16" name="TextBox 15">
            <a:extLst>
              <a:ext uri="{FF2B5EF4-FFF2-40B4-BE49-F238E27FC236}">
                <a16:creationId xmlns:a16="http://schemas.microsoft.com/office/drawing/2014/main" id="{AA2B9EA9-643F-450F-8270-D211C043CC33}"/>
              </a:ext>
            </a:extLst>
          </p:cNvPr>
          <p:cNvSpPr txBox="1"/>
          <p:nvPr/>
        </p:nvSpPr>
        <p:spPr>
          <a:xfrm>
            <a:off x="4463850" y="1602640"/>
            <a:ext cx="1563918" cy="276999"/>
          </a:xfrm>
          <a:prstGeom prst="rect">
            <a:avLst/>
          </a:prstGeom>
          <a:solidFill>
            <a:schemeClr val="bg1"/>
          </a:solidFill>
          <a:ln>
            <a:noFill/>
          </a:ln>
        </p:spPr>
        <p:txBody>
          <a:bodyPr wrap="square" rtlCol="0">
            <a:spAutoFit/>
          </a:bodyPr>
          <a:lstStyle/>
          <a:p>
            <a:r>
              <a:rPr lang="en-US" sz="1200" b="1" dirty="0">
                <a:solidFill>
                  <a:srgbClr val="09B3E5"/>
                </a:solidFill>
                <a:latin typeface="+mj-lt"/>
              </a:rPr>
              <a:t>DAY 1:</a:t>
            </a:r>
            <a:r>
              <a:rPr lang="en-US" sz="1200" dirty="0">
                <a:solidFill>
                  <a:srgbClr val="09B3E5"/>
                </a:solidFill>
                <a:latin typeface="+mj-lt"/>
              </a:rPr>
              <a:t> Welcoming</a:t>
            </a:r>
          </a:p>
        </p:txBody>
      </p:sp>
      <p:sp>
        <p:nvSpPr>
          <p:cNvPr id="17" name="TextBox 16">
            <a:extLst>
              <a:ext uri="{FF2B5EF4-FFF2-40B4-BE49-F238E27FC236}">
                <a16:creationId xmlns:a16="http://schemas.microsoft.com/office/drawing/2014/main" id="{1A25AC04-2D4B-4200-AC0C-C32F00AA72CA}"/>
              </a:ext>
            </a:extLst>
          </p:cNvPr>
          <p:cNvSpPr txBox="1"/>
          <p:nvPr/>
        </p:nvSpPr>
        <p:spPr>
          <a:xfrm>
            <a:off x="6516216" y="1602640"/>
            <a:ext cx="1563918" cy="276999"/>
          </a:xfrm>
          <a:prstGeom prst="rect">
            <a:avLst/>
          </a:prstGeom>
          <a:solidFill>
            <a:schemeClr val="bg1"/>
          </a:solidFill>
          <a:ln>
            <a:noFill/>
          </a:ln>
        </p:spPr>
        <p:txBody>
          <a:bodyPr wrap="square" rtlCol="0">
            <a:spAutoFit/>
          </a:bodyPr>
          <a:lstStyle/>
          <a:p>
            <a:r>
              <a:rPr lang="en-US" sz="1200" b="1" dirty="0">
                <a:solidFill>
                  <a:srgbClr val="09B3E5"/>
                </a:solidFill>
                <a:latin typeface="+mj-lt"/>
              </a:rPr>
              <a:t>DAY 3:</a:t>
            </a:r>
            <a:r>
              <a:rPr lang="en-US" sz="1200" dirty="0">
                <a:solidFill>
                  <a:srgbClr val="09B3E5"/>
                </a:solidFill>
                <a:latin typeface="+mj-lt"/>
              </a:rPr>
              <a:t> HEALTH in HOME</a:t>
            </a:r>
          </a:p>
        </p:txBody>
      </p:sp>
      <p:sp>
        <p:nvSpPr>
          <p:cNvPr id="18" name="TextBox 17">
            <a:extLst>
              <a:ext uri="{FF2B5EF4-FFF2-40B4-BE49-F238E27FC236}">
                <a16:creationId xmlns:a16="http://schemas.microsoft.com/office/drawing/2014/main" id="{924D158C-1162-4EA9-97BF-C1EFB4DE83C6}"/>
              </a:ext>
            </a:extLst>
          </p:cNvPr>
          <p:cNvSpPr txBox="1"/>
          <p:nvPr/>
        </p:nvSpPr>
        <p:spPr>
          <a:xfrm>
            <a:off x="2483491" y="1564949"/>
            <a:ext cx="1836343" cy="307777"/>
          </a:xfrm>
          <a:prstGeom prst="rect">
            <a:avLst/>
          </a:prstGeom>
          <a:solidFill>
            <a:schemeClr val="bg1"/>
          </a:solidFill>
          <a:ln>
            <a:noFill/>
          </a:ln>
        </p:spPr>
        <p:txBody>
          <a:bodyPr wrap="square" rtlCol="0">
            <a:spAutoFit/>
          </a:bodyPr>
          <a:lstStyle/>
          <a:p>
            <a:r>
              <a:rPr lang="en-US" sz="1400" b="1" dirty="0">
                <a:solidFill>
                  <a:srgbClr val="09B3E5"/>
                </a:solidFill>
                <a:latin typeface="+mj-lt"/>
              </a:rPr>
              <a:t>DAY 2:</a:t>
            </a:r>
            <a:r>
              <a:rPr lang="en-US" sz="1400" dirty="0">
                <a:solidFill>
                  <a:srgbClr val="09B3E5"/>
                </a:solidFill>
                <a:latin typeface="+mj-lt"/>
              </a:rPr>
              <a:t> cleaning insights</a:t>
            </a:r>
          </a:p>
        </p:txBody>
      </p:sp>
    </p:spTree>
    <p:extLst>
      <p:ext uri="{BB962C8B-B14F-4D97-AF65-F5344CB8AC3E}">
        <p14:creationId xmlns:p14="http://schemas.microsoft.com/office/powerpoint/2010/main" val="215262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36E1D-F0C3-4D24-94FB-4FE0C19D5F4A}"/>
              </a:ext>
            </a:extLst>
          </p:cNvPr>
          <p:cNvPicPr>
            <a:picLocks noChangeAspect="1"/>
          </p:cNvPicPr>
          <p:nvPr/>
        </p:nvPicPr>
        <p:blipFill>
          <a:blip r:embed="rId2"/>
          <a:stretch>
            <a:fillRect/>
          </a:stretch>
        </p:blipFill>
        <p:spPr>
          <a:xfrm>
            <a:off x="57319" y="1275606"/>
            <a:ext cx="8907169" cy="3268980"/>
          </a:xfrm>
          <a:prstGeom prst="rect">
            <a:avLst/>
          </a:prstGeom>
        </p:spPr>
      </p:pic>
      <p:sp>
        <p:nvSpPr>
          <p:cNvPr id="8" name="Speech Bubble: Rectangle with Corners Rounded 7">
            <a:extLst>
              <a:ext uri="{FF2B5EF4-FFF2-40B4-BE49-F238E27FC236}">
                <a16:creationId xmlns:a16="http://schemas.microsoft.com/office/drawing/2014/main" id="{2D1839CD-4EF5-431D-8F8D-1DB76D61F3F9}"/>
              </a:ext>
            </a:extLst>
          </p:cNvPr>
          <p:cNvSpPr/>
          <p:nvPr/>
        </p:nvSpPr>
        <p:spPr>
          <a:xfrm>
            <a:off x="3707904" y="123137"/>
            <a:ext cx="5253412" cy="1440501"/>
          </a:xfrm>
          <a:prstGeom prst="wedgeRoundRectCallout">
            <a:avLst>
              <a:gd name="adj1" fmla="val -32017"/>
              <a:gd name="adj2" fmla="val 66143"/>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Senior researcher interacts with team </a:t>
            </a:r>
            <a:r>
              <a:rPr lang="en-US" sz="2000" b="1" dirty="0">
                <a:solidFill>
                  <a:srgbClr val="09B3E5"/>
                </a:solidFill>
              </a:rPr>
              <a:t>LIVE</a:t>
            </a:r>
            <a:r>
              <a:rPr lang="en-US" sz="1600" b="1" dirty="0">
                <a:solidFill>
                  <a:srgbClr val="09B3E5"/>
                </a:solidFill>
              </a:rPr>
              <a:t> </a:t>
            </a:r>
          </a:p>
          <a:p>
            <a:pPr algn="ctr"/>
            <a:r>
              <a:rPr lang="en-US" sz="1600" dirty="0"/>
              <a:t>Expanding on participant opinions, perceptions, feedback on stimuli, re-posting experiences etc.</a:t>
            </a:r>
          </a:p>
          <a:p>
            <a:pPr algn="r"/>
            <a:r>
              <a:rPr lang="en-US" sz="1600" b="1" dirty="0">
                <a:solidFill>
                  <a:schemeClr val="bg1"/>
                </a:solidFill>
              </a:rPr>
              <a:t>CLIENT team</a:t>
            </a:r>
            <a:r>
              <a:rPr lang="en-US" sz="1600" dirty="0">
                <a:solidFill>
                  <a:schemeClr val="bg1"/>
                </a:solidFill>
              </a:rPr>
              <a:t> can </a:t>
            </a:r>
            <a:r>
              <a:rPr lang="en-US" sz="1600" b="1" dirty="0">
                <a:solidFill>
                  <a:schemeClr val="bg1"/>
                </a:solidFill>
              </a:rPr>
              <a:t>OBSERVE</a:t>
            </a:r>
            <a:r>
              <a:rPr lang="en-US" sz="1600" dirty="0">
                <a:solidFill>
                  <a:schemeClr val="bg1"/>
                </a:solidFill>
              </a:rPr>
              <a:t> board activity and be an active ‘silent’ participant</a:t>
            </a:r>
          </a:p>
        </p:txBody>
      </p:sp>
      <p:sp>
        <p:nvSpPr>
          <p:cNvPr id="5" name="Rectangle: Rounded Corners 4">
            <a:extLst>
              <a:ext uri="{FF2B5EF4-FFF2-40B4-BE49-F238E27FC236}">
                <a16:creationId xmlns:a16="http://schemas.microsoft.com/office/drawing/2014/main" id="{9671C3C1-31B3-4105-AC99-BFBB77F4AAB9}"/>
              </a:ext>
            </a:extLst>
          </p:cNvPr>
          <p:cNvSpPr/>
          <p:nvPr/>
        </p:nvSpPr>
        <p:spPr>
          <a:xfrm>
            <a:off x="107504" y="202951"/>
            <a:ext cx="1993618" cy="560452"/>
          </a:xfrm>
          <a:prstGeom prst="round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34343"/>
                </a:solidFill>
                <a:latin typeface="Berlin Sans FB Demi" panose="020E0802020502020306" pitchFamily="34" charset="0"/>
              </a:rPr>
              <a:t>INTER</a:t>
            </a:r>
            <a:r>
              <a:rPr lang="en-US" sz="1600" b="1" dirty="0">
                <a:solidFill>
                  <a:srgbClr val="840412"/>
                </a:solidFill>
                <a:latin typeface="Agency FB" panose="020B0503020202020204" pitchFamily="34" charset="0"/>
              </a:rPr>
              <a:t>digit</a:t>
            </a:r>
            <a:r>
              <a:rPr lang="en-US" sz="1600" b="1" dirty="0">
                <a:solidFill>
                  <a:srgbClr val="434343"/>
                </a:solidFill>
                <a:latin typeface="Berlin Sans FB Demi" panose="020E0802020502020306" pitchFamily="34" charset="0"/>
              </a:rPr>
              <a:t>ACTION </a:t>
            </a:r>
            <a:r>
              <a:rPr lang="en-US" sz="1600" dirty="0">
                <a:solidFill>
                  <a:srgbClr val="840412"/>
                </a:solidFill>
              </a:rPr>
              <a:t>DASHBOARD</a:t>
            </a:r>
          </a:p>
        </p:txBody>
      </p:sp>
    </p:spTree>
    <p:extLst>
      <p:ext uri="{BB962C8B-B14F-4D97-AF65-F5344CB8AC3E}">
        <p14:creationId xmlns:p14="http://schemas.microsoft.com/office/powerpoint/2010/main" val="2576215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xml><?xml version="1.0" encoding="utf-8"?>
<p:tagLst xmlns:a="http://schemas.openxmlformats.org/drawingml/2006/main" xmlns:r="http://schemas.openxmlformats.org/officeDocument/2006/relationships" xmlns:p="http://schemas.openxmlformats.org/presentationml/2006/main">
  <p:tag name="VCT-BODYINDENTATION" val="0;0;0;0;0;14.25;14.09646;28.34646;28.25;42.5;28.25;42.5;28.25;42.5;28.25;42.5;28.25;42.5;"/>
  <p:tag name="VCT-BULLETVISIBILITY" val="G  *******"/>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VCT-BODYINDENTATION" val="0;0;0;0;0;14.25;14.09646;28.34646;28.25;42.5;28.25;42.5;28.25;42.5;28.25;42.5;28.25;42.5;"/>
  <p:tag name="VCT-BULLETVISIBILITY" val="G  *******"/>
  <p:tag name="VCTCREATESHAPEHANDLED" val="0"/>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BODYINDENTATION" val="0;0;0;0;0;14.25;14.09646;28.34646;28.25;42.5;28.25;42.5;28.25;42.5;28.25;42.5;28.25;42.5;"/>
  <p:tag name="VCT-BULLETVISIBILITY" val="G  *******"/>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BODYINDENTATION" val="0;0;0;0;0;14.25;14.09646;28.34646;28.25;42.5;28.25;42.5;28.25;42.5;28.25;42.5;28.25;42.5;"/>
  <p:tag name="VCT-BULLETVISIBILITY" val="G  *******"/>
  <p:tag name="VCTCREATESHAPEHANDLED"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Integral">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6535</TotalTime>
  <Words>1195</Words>
  <Application>Microsoft Office PowerPoint</Application>
  <PresentationFormat>On-screen Show (16:9)</PresentationFormat>
  <Paragraphs>141</Paragraphs>
  <Slides>31</Slides>
  <Notes>10</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31</vt:i4>
      </vt:variant>
    </vt:vector>
  </HeadingPairs>
  <TitlesOfParts>
    <vt:vector size="49" baseType="lpstr">
      <vt:lpstr>Agency FB</vt:lpstr>
      <vt:lpstr>Aharoni</vt:lpstr>
      <vt:lpstr>Arial</vt:lpstr>
      <vt:lpstr>Arial Black</vt:lpstr>
      <vt:lpstr>Arial Rounded MT Bold</vt:lpstr>
      <vt:lpstr>Berlin Sans FB Demi</vt:lpstr>
      <vt:lpstr>Calibri</vt:lpstr>
      <vt:lpstr>Century Gothic</vt:lpstr>
      <vt:lpstr>Corbel</vt:lpstr>
      <vt:lpstr>Corbel Light</vt:lpstr>
      <vt:lpstr>Segoe Print</vt:lpstr>
      <vt:lpstr>Tahoma</vt:lpstr>
      <vt:lpstr>Tw Cen MT</vt:lpstr>
      <vt:lpstr>Tw Cen MT Condensed</vt:lpstr>
      <vt:lpstr>Wingdings</vt:lpstr>
      <vt:lpstr>Wingdings 3</vt:lpstr>
      <vt:lpstr>1_Integral</vt:lpstr>
      <vt:lpstr>Office Theme</vt:lpstr>
      <vt:lpstr>INTERdigitACTION harvesting experiential insights</vt:lpstr>
      <vt:lpstr>PowerPoint Presentation</vt:lpstr>
      <vt:lpstr>…that certain special something and answers directly to peoples genuine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case studies</vt:lpstr>
      <vt:lpstr>PowerPoint Presentation</vt:lpstr>
      <vt:lpstr>PowerPoint Presentation</vt:lpstr>
      <vt:lpstr>The panelists</vt:lpstr>
      <vt:lpstr>PowerPoint Presentation</vt:lpstr>
      <vt:lpstr>Potential targets perceive Smart Home technology as something futuristic. They also believe SH tech is way out of their league only understood by the tech proficient  misconceptions manifest in absence of user friendly and relevant communication [at all touchpoints]</vt:lpstr>
      <vt:lpstr>Smart [ &amp; home] technology barriers in a cloud…</vt:lpstr>
      <vt:lpstr>Learning from proficient SH users and impact on their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INTERdigitACTION and some closing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Sigalos</dc:creator>
  <cp:lastModifiedBy>RSG</cp:lastModifiedBy>
  <cp:revision>667</cp:revision>
  <cp:lastPrinted>2018-03-29T11:37:25Z</cp:lastPrinted>
  <dcterms:created xsi:type="dcterms:W3CDTF">2016-09-13T12:05:19Z</dcterms:created>
  <dcterms:modified xsi:type="dcterms:W3CDTF">2021-02-26T13:33:15Z</dcterms:modified>
</cp:coreProperties>
</file>