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33" r:id="rId2"/>
    <p:sldMasterId id="2147483687" r:id="rId3"/>
  </p:sldMasterIdLst>
  <p:notesMasterIdLst>
    <p:notesMasterId r:id="rId27"/>
  </p:notesMasterIdLst>
  <p:sldIdLst>
    <p:sldId id="257" r:id="rId4"/>
    <p:sldId id="278" r:id="rId5"/>
    <p:sldId id="279" r:id="rId6"/>
    <p:sldId id="294" r:id="rId7"/>
    <p:sldId id="305" r:id="rId8"/>
    <p:sldId id="309" r:id="rId9"/>
    <p:sldId id="310" r:id="rId10"/>
    <p:sldId id="5260" r:id="rId11"/>
    <p:sldId id="3360" r:id="rId12"/>
    <p:sldId id="3345" r:id="rId13"/>
    <p:sldId id="3353" r:id="rId14"/>
    <p:sldId id="5250" r:id="rId15"/>
    <p:sldId id="3361" r:id="rId16"/>
    <p:sldId id="5258" r:id="rId17"/>
    <p:sldId id="311" r:id="rId18"/>
    <p:sldId id="312" r:id="rId19"/>
    <p:sldId id="3209" r:id="rId20"/>
    <p:sldId id="5259" r:id="rId21"/>
    <p:sldId id="5261" r:id="rId22"/>
    <p:sldId id="317" r:id="rId23"/>
    <p:sldId id="3203" r:id="rId24"/>
    <p:sldId id="3205" r:id="rId25"/>
    <p:sldId id="2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5FA072-60C6-44EA-A78B-2877049E0899}">
          <p14:sldIdLst>
            <p14:sldId id="257"/>
            <p14:sldId id="278"/>
            <p14:sldId id="279"/>
            <p14:sldId id="294"/>
            <p14:sldId id="305"/>
            <p14:sldId id="309"/>
            <p14:sldId id="310"/>
            <p14:sldId id="5260"/>
            <p14:sldId id="3360"/>
            <p14:sldId id="3345"/>
            <p14:sldId id="3353"/>
            <p14:sldId id="5250"/>
            <p14:sldId id="3361"/>
            <p14:sldId id="5258"/>
            <p14:sldId id="311"/>
            <p14:sldId id="312"/>
            <p14:sldId id="3209"/>
            <p14:sldId id="5259"/>
            <p14:sldId id="5261"/>
            <p14:sldId id="317"/>
            <p14:sldId id="3203"/>
            <p14:sldId id="3205"/>
            <p14:sldId id="259"/>
          </p14:sldIdLst>
        </p14:section>
        <p14:section name="Extras" id="{443A7807-955C-48C6-8C5D-C68F3BE5CBE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539" autoAdjust="0"/>
  </p:normalViewPr>
  <p:slideViewPr>
    <p:cSldViewPr snapToGrid="0">
      <p:cViewPr varScale="1">
        <p:scale>
          <a:sx n="70" d="100"/>
          <a:sy n="70" d="100"/>
        </p:scale>
        <p:origin x="13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5E9976-A28A-4B9E-9E24-5BAD22525C9D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CA"/>
        </a:p>
      </dgm:t>
    </dgm:pt>
    <dgm:pt modelId="{0C4C8348-B055-4B38-8221-999F22744D07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sz="1800" b="1" dirty="0">
              <a:latin typeface="+mj-lt"/>
            </a:rPr>
            <a:t>Frame</a:t>
          </a:r>
        </a:p>
        <a:p>
          <a:r>
            <a:rPr lang="en-CA" sz="1800" dirty="0"/>
            <a:t>We frame the business challenge and objectives in behavioural terms. What behaviour(s) will drive the results and need(s) to be targeted?</a:t>
          </a:r>
        </a:p>
      </dgm:t>
    </dgm:pt>
    <dgm:pt modelId="{E80224F7-7E6C-4CC5-A91F-8AEF64639CD0}" type="parTrans" cxnId="{EE7B65C0-03BC-4562-A926-A79246388BD4}">
      <dgm:prSet/>
      <dgm:spPr/>
      <dgm:t>
        <a:bodyPr/>
        <a:lstStyle/>
        <a:p>
          <a:endParaRPr lang="en-CA"/>
        </a:p>
      </dgm:t>
    </dgm:pt>
    <dgm:pt modelId="{3AD32481-0DF3-41CA-B973-15D0BBB5B5B1}" type="sibTrans" cxnId="{EE7B65C0-03BC-4562-A926-A79246388BD4}">
      <dgm:prSet/>
      <dgm:spPr/>
      <dgm:t>
        <a:bodyPr/>
        <a:lstStyle/>
        <a:p>
          <a:endParaRPr lang="en-CA"/>
        </a:p>
      </dgm:t>
    </dgm:pt>
    <dgm:pt modelId="{14B04A18-58E5-4E63-957E-B4A53D5BA1EB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sz="1800" b="1" dirty="0">
              <a:latin typeface="+mj-lt"/>
            </a:rPr>
            <a:t>Explore</a:t>
          </a:r>
        </a:p>
        <a:p>
          <a:r>
            <a:rPr lang="en-CA" sz="1800" dirty="0"/>
            <a:t>We conduct exploratory research to understand the context in which the behaviour occurs and pinpoint the barriers and facilitators.</a:t>
          </a:r>
        </a:p>
      </dgm:t>
    </dgm:pt>
    <dgm:pt modelId="{39F99A88-4709-4779-B40D-4AF3692E6E63}" type="parTrans" cxnId="{62FF514A-E0E1-4C5F-B4A4-39164B198009}">
      <dgm:prSet/>
      <dgm:spPr/>
      <dgm:t>
        <a:bodyPr/>
        <a:lstStyle/>
        <a:p>
          <a:endParaRPr lang="en-CA"/>
        </a:p>
      </dgm:t>
    </dgm:pt>
    <dgm:pt modelId="{7396F7F2-32E9-40C3-8CDD-A03BFC7DF0BF}" type="sibTrans" cxnId="{62FF514A-E0E1-4C5F-B4A4-39164B198009}">
      <dgm:prSet/>
      <dgm:spPr/>
      <dgm:t>
        <a:bodyPr/>
        <a:lstStyle/>
        <a:p>
          <a:endParaRPr lang="en-CA"/>
        </a:p>
      </dgm:t>
    </dgm:pt>
    <dgm:pt modelId="{793326C1-3E9A-49FB-A589-528308A1BC5E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sz="1800" b="1" dirty="0">
              <a:latin typeface="+mj-lt"/>
            </a:rPr>
            <a:t>Architect</a:t>
          </a:r>
        </a:p>
        <a:p>
          <a:r>
            <a:rPr lang="en-CA" sz="1800" dirty="0"/>
            <a:t>We design appropriate, custom nudges that target the mechanism of action. </a:t>
          </a:r>
        </a:p>
      </dgm:t>
    </dgm:pt>
    <dgm:pt modelId="{439AC990-EF13-4C1D-8B65-93DC1781EF4C}" type="parTrans" cxnId="{C1C7D10A-C22B-465F-8088-E11EDEF23A6C}">
      <dgm:prSet/>
      <dgm:spPr/>
      <dgm:t>
        <a:bodyPr/>
        <a:lstStyle/>
        <a:p>
          <a:endParaRPr lang="en-CA"/>
        </a:p>
      </dgm:t>
    </dgm:pt>
    <dgm:pt modelId="{90258FC3-2893-43A3-9249-A140E86DAAD4}" type="sibTrans" cxnId="{C1C7D10A-C22B-465F-8088-E11EDEF23A6C}">
      <dgm:prSet/>
      <dgm:spPr/>
      <dgm:t>
        <a:bodyPr/>
        <a:lstStyle/>
        <a:p>
          <a:endParaRPr lang="en-CA"/>
        </a:p>
      </dgm:t>
    </dgm:pt>
    <dgm:pt modelId="{B97EC9A7-A778-4884-B6B6-6A89EAA03E58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en-CA" sz="1800" b="1" dirty="0">
              <a:latin typeface="+mj-lt"/>
            </a:rPr>
            <a:t>Test</a:t>
          </a:r>
        </a:p>
        <a:p>
          <a:pPr>
            <a:buClrTx/>
            <a:buSzTx/>
            <a:buFont typeface="Arial" panose="020B0604020202020204" pitchFamily="34" charset="0"/>
            <a:buChar char="•"/>
          </a:pPr>
          <a:r>
            <a:rPr lang="en-CA" sz="1800" dirty="0"/>
            <a:t>We use behavioural science methods to test and validate.</a:t>
          </a:r>
        </a:p>
      </dgm:t>
    </dgm:pt>
    <dgm:pt modelId="{F5B94710-A60F-41A0-9941-E3F55C32D6D4}" type="parTrans" cxnId="{91397D82-F2B1-40AF-AB72-E98306DD4CCB}">
      <dgm:prSet/>
      <dgm:spPr/>
      <dgm:t>
        <a:bodyPr/>
        <a:lstStyle/>
        <a:p>
          <a:endParaRPr lang="en-CA"/>
        </a:p>
      </dgm:t>
    </dgm:pt>
    <dgm:pt modelId="{17CE1929-5155-4757-B260-948A8A5A75C0}" type="sibTrans" cxnId="{91397D82-F2B1-40AF-AB72-E98306DD4CCB}">
      <dgm:prSet/>
      <dgm:spPr/>
      <dgm:t>
        <a:bodyPr/>
        <a:lstStyle/>
        <a:p>
          <a:endParaRPr lang="en-CA"/>
        </a:p>
      </dgm:t>
    </dgm:pt>
    <dgm:pt modelId="{76AD3EE4-058D-4A22-B022-67E5F00BD7ED}" type="pres">
      <dgm:prSet presAssocID="{995E9976-A28A-4B9E-9E24-5BAD22525C9D}" presName="outerComposite" presStyleCnt="0">
        <dgm:presLayoutVars>
          <dgm:chMax val="5"/>
          <dgm:dir/>
          <dgm:resizeHandles val="exact"/>
        </dgm:presLayoutVars>
      </dgm:prSet>
      <dgm:spPr/>
    </dgm:pt>
    <dgm:pt modelId="{7E296E30-75F6-4D6A-BA1C-9D209555ACF0}" type="pres">
      <dgm:prSet presAssocID="{995E9976-A28A-4B9E-9E24-5BAD22525C9D}" presName="dummyMaxCanvas" presStyleCnt="0">
        <dgm:presLayoutVars/>
      </dgm:prSet>
      <dgm:spPr/>
    </dgm:pt>
    <dgm:pt modelId="{084CDD75-5FAB-4859-89C6-E13B849025AC}" type="pres">
      <dgm:prSet presAssocID="{995E9976-A28A-4B9E-9E24-5BAD22525C9D}" presName="FourNodes_1" presStyleLbl="node1" presStyleIdx="0" presStyleCnt="4" custLinFactNeighborX="-34404" custLinFactNeighborY="-15042">
        <dgm:presLayoutVars>
          <dgm:bulletEnabled val="1"/>
        </dgm:presLayoutVars>
      </dgm:prSet>
      <dgm:spPr/>
    </dgm:pt>
    <dgm:pt modelId="{5D306BE7-4A4B-401E-8537-AD5D2158CC67}" type="pres">
      <dgm:prSet presAssocID="{995E9976-A28A-4B9E-9E24-5BAD22525C9D}" presName="FourNodes_2" presStyleLbl="node1" presStyleIdx="1" presStyleCnt="4" custScaleX="106403" custScaleY="112202">
        <dgm:presLayoutVars>
          <dgm:bulletEnabled val="1"/>
        </dgm:presLayoutVars>
      </dgm:prSet>
      <dgm:spPr/>
    </dgm:pt>
    <dgm:pt modelId="{88796586-328E-47D9-AD2E-A9EE404C3232}" type="pres">
      <dgm:prSet presAssocID="{995E9976-A28A-4B9E-9E24-5BAD22525C9D}" presName="FourNodes_3" presStyleLbl="node1" presStyleIdx="2" presStyleCnt="4" custScaleX="108297">
        <dgm:presLayoutVars>
          <dgm:bulletEnabled val="1"/>
        </dgm:presLayoutVars>
      </dgm:prSet>
      <dgm:spPr/>
    </dgm:pt>
    <dgm:pt modelId="{234C5FF1-77D6-4C7D-975C-CC448420FD4D}" type="pres">
      <dgm:prSet presAssocID="{995E9976-A28A-4B9E-9E24-5BAD22525C9D}" presName="FourNodes_4" presStyleLbl="node1" presStyleIdx="3" presStyleCnt="4">
        <dgm:presLayoutVars>
          <dgm:bulletEnabled val="1"/>
        </dgm:presLayoutVars>
      </dgm:prSet>
      <dgm:spPr/>
    </dgm:pt>
    <dgm:pt modelId="{F54734D2-6DCC-42F8-B085-ECA8539F6036}" type="pres">
      <dgm:prSet presAssocID="{995E9976-A28A-4B9E-9E24-5BAD22525C9D}" presName="FourConn_1-2" presStyleLbl="fgAccFollowNode1" presStyleIdx="0" presStyleCnt="3">
        <dgm:presLayoutVars>
          <dgm:bulletEnabled val="1"/>
        </dgm:presLayoutVars>
      </dgm:prSet>
      <dgm:spPr/>
    </dgm:pt>
    <dgm:pt modelId="{462CF8D7-10B0-493F-ABDD-C1EFD9311CB6}" type="pres">
      <dgm:prSet presAssocID="{995E9976-A28A-4B9E-9E24-5BAD22525C9D}" presName="FourConn_2-3" presStyleLbl="fgAccFollowNode1" presStyleIdx="1" presStyleCnt="3">
        <dgm:presLayoutVars>
          <dgm:bulletEnabled val="1"/>
        </dgm:presLayoutVars>
      </dgm:prSet>
      <dgm:spPr/>
    </dgm:pt>
    <dgm:pt modelId="{AFF3E80A-8A43-4571-93CF-408FFAEC6D92}" type="pres">
      <dgm:prSet presAssocID="{995E9976-A28A-4B9E-9E24-5BAD22525C9D}" presName="FourConn_3-4" presStyleLbl="fgAccFollowNode1" presStyleIdx="2" presStyleCnt="3">
        <dgm:presLayoutVars>
          <dgm:bulletEnabled val="1"/>
        </dgm:presLayoutVars>
      </dgm:prSet>
      <dgm:spPr/>
    </dgm:pt>
    <dgm:pt modelId="{DDDC3D17-E7A3-4B20-95ED-4396B3B586FF}" type="pres">
      <dgm:prSet presAssocID="{995E9976-A28A-4B9E-9E24-5BAD22525C9D}" presName="FourNodes_1_text" presStyleLbl="node1" presStyleIdx="3" presStyleCnt="4">
        <dgm:presLayoutVars>
          <dgm:bulletEnabled val="1"/>
        </dgm:presLayoutVars>
      </dgm:prSet>
      <dgm:spPr/>
    </dgm:pt>
    <dgm:pt modelId="{1727599A-287B-4788-820F-E05435F4700D}" type="pres">
      <dgm:prSet presAssocID="{995E9976-A28A-4B9E-9E24-5BAD22525C9D}" presName="FourNodes_2_text" presStyleLbl="node1" presStyleIdx="3" presStyleCnt="4">
        <dgm:presLayoutVars>
          <dgm:bulletEnabled val="1"/>
        </dgm:presLayoutVars>
      </dgm:prSet>
      <dgm:spPr/>
    </dgm:pt>
    <dgm:pt modelId="{0411B894-FDC1-4BE8-AECD-8A8EC161AED2}" type="pres">
      <dgm:prSet presAssocID="{995E9976-A28A-4B9E-9E24-5BAD22525C9D}" presName="FourNodes_3_text" presStyleLbl="node1" presStyleIdx="3" presStyleCnt="4">
        <dgm:presLayoutVars>
          <dgm:bulletEnabled val="1"/>
        </dgm:presLayoutVars>
      </dgm:prSet>
      <dgm:spPr/>
    </dgm:pt>
    <dgm:pt modelId="{58B1E6C5-74EE-4660-9E91-CF30E81DB730}" type="pres">
      <dgm:prSet presAssocID="{995E9976-A28A-4B9E-9E24-5BAD22525C9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1C7D10A-C22B-465F-8088-E11EDEF23A6C}" srcId="{995E9976-A28A-4B9E-9E24-5BAD22525C9D}" destId="{793326C1-3E9A-49FB-A589-528308A1BC5E}" srcOrd="2" destOrd="0" parTransId="{439AC990-EF13-4C1D-8B65-93DC1781EF4C}" sibTransId="{90258FC3-2893-43A3-9249-A140E86DAAD4}"/>
    <dgm:cxn modelId="{BE575210-E26A-47BA-BF0F-4963D233080C}" type="presOf" srcId="{0C4C8348-B055-4B38-8221-999F22744D07}" destId="{084CDD75-5FAB-4859-89C6-E13B849025AC}" srcOrd="0" destOrd="0" presId="urn:microsoft.com/office/officeart/2005/8/layout/vProcess5"/>
    <dgm:cxn modelId="{93EFF214-A115-40C9-A2E5-EF5B43257D73}" type="presOf" srcId="{14B04A18-58E5-4E63-957E-B4A53D5BA1EB}" destId="{5D306BE7-4A4B-401E-8537-AD5D2158CC67}" srcOrd="0" destOrd="0" presId="urn:microsoft.com/office/officeart/2005/8/layout/vProcess5"/>
    <dgm:cxn modelId="{2D529F36-0087-40E7-B768-4F4B1FB75473}" type="presOf" srcId="{0C4C8348-B055-4B38-8221-999F22744D07}" destId="{DDDC3D17-E7A3-4B20-95ED-4396B3B586FF}" srcOrd="1" destOrd="0" presId="urn:microsoft.com/office/officeart/2005/8/layout/vProcess5"/>
    <dgm:cxn modelId="{B9080D39-EAEA-4AA0-B836-3B74471049C1}" type="presOf" srcId="{793326C1-3E9A-49FB-A589-528308A1BC5E}" destId="{0411B894-FDC1-4BE8-AECD-8A8EC161AED2}" srcOrd="1" destOrd="0" presId="urn:microsoft.com/office/officeart/2005/8/layout/vProcess5"/>
    <dgm:cxn modelId="{0E5C115C-6E28-40BB-B5D7-5F9C6BE8BC31}" type="presOf" srcId="{3AD32481-0DF3-41CA-B973-15D0BBB5B5B1}" destId="{F54734D2-6DCC-42F8-B085-ECA8539F6036}" srcOrd="0" destOrd="0" presId="urn:microsoft.com/office/officeart/2005/8/layout/vProcess5"/>
    <dgm:cxn modelId="{FCA7AD48-1CCF-4F3A-8899-3486C3970515}" type="presOf" srcId="{90258FC3-2893-43A3-9249-A140E86DAAD4}" destId="{AFF3E80A-8A43-4571-93CF-408FFAEC6D92}" srcOrd="0" destOrd="0" presId="urn:microsoft.com/office/officeart/2005/8/layout/vProcess5"/>
    <dgm:cxn modelId="{5297666A-08EC-4B41-8D11-438393C8B12E}" type="presOf" srcId="{7396F7F2-32E9-40C3-8CDD-A03BFC7DF0BF}" destId="{462CF8D7-10B0-493F-ABDD-C1EFD9311CB6}" srcOrd="0" destOrd="0" presId="urn:microsoft.com/office/officeart/2005/8/layout/vProcess5"/>
    <dgm:cxn modelId="{62FF514A-E0E1-4C5F-B4A4-39164B198009}" srcId="{995E9976-A28A-4B9E-9E24-5BAD22525C9D}" destId="{14B04A18-58E5-4E63-957E-B4A53D5BA1EB}" srcOrd="1" destOrd="0" parTransId="{39F99A88-4709-4779-B40D-4AF3692E6E63}" sibTransId="{7396F7F2-32E9-40C3-8CDD-A03BFC7DF0BF}"/>
    <dgm:cxn modelId="{91397D82-F2B1-40AF-AB72-E98306DD4CCB}" srcId="{995E9976-A28A-4B9E-9E24-5BAD22525C9D}" destId="{B97EC9A7-A778-4884-B6B6-6A89EAA03E58}" srcOrd="3" destOrd="0" parTransId="{F5B94710-A60F-41A0-9941-E3F55C32D6D4}" sibTransId="{17CE1929-5155-4757-B260-948A8A5A75C0}"/>
    <dgm:cxn modelId="{8602B1AE-03F1-4300-8C7B-7A33EB74BFB2}" type="presOf" srcId="{995E9976-A28A-4B9E-9E24-5BAD22525C9D}" destId="{76AD3EE4-058D-4A22-B022-67E5F00BD7ED}" srcOrd="0" destOrd="0" presId="urn:microsoft.com/office/officeart/2005/8/layout/vProcess5"/>
    <dgm:cxn modelId="{EF9205AF-1010-4BA8-9D9B-BF64E6ACD4B2}" type="presOf" srcId="{B97EC9A7-A778-4884-B6B6-6A89EAA03E58}" destId="{234C5FF1-77D6-4C7D-975C-CC448420FD4D}" srcOrd="0" destOrd="0" presId="urn:microsoft.com/office/officeart/2005/8/layout/vProcess5"/>
    <dgm:cxn modelId="{49E843B3-DF32-4C43-A43F-24C152B3D065}" type="presOf" srcId="{14B04A18-58E5-4E63-957E-B4A53D5BA1EB}" destId="{1727599A-287B-4788-820F-E05435F4700D}" srcOrd="1" destOrd="0" presId="urn:microsoft.com/office/officeart/2005/8/layout/vProcess5"/>
    <dgm:cxn modelId="{EE7B65C0-03BC-4562-A926-A79246388BD4}" srcId="{995E9976-A28A-4B9E-9E24-5BAD22525C9D}" destId="{0C4C8348-B055-4B38-8221-999F22744D07}" srcOrd="0" destOrd="0" parTransId="{E80224F7-7E6C-4CC5-A91F-8AEF64639CD0}" sibTransId="{3AD32481-0DF3-41CA-B973-15D0BBB5B5B1}"/>
    <dgm:cxn modelId="{4207BFCC-8D4D-40CA-9D25-18CD465B9D40}" type="presOf" srcId="{B97EC9A7-A778-4884-B6B6-6A89EAA03E58}" destId="{58B1E6C5-74EE-4660-9E91-CF30E81DB730}" srcOrd="1" destOrd="0" presId="urn:microsoft.com/office/officeart/2005/8/layout/vProcess5"/>
    <dgm:cxn modelId="{DE974BE0-B64D-492F-BCCE-130F9E5BEB29}" type="presOf" srcId="{793326C1-3E9A-49FB-A589-528308A1BC5E}" destId="{88796586-328E-47D9-AD2E-A9EE404C3232}" srcOrd="0" destOrd="0" presId="urn:microsoft.com/office/officeart/2005/8/layout/vProcess5"/>
    <dgm:cxn modelId="{5F353D19-BF45-48A1-A1A2-570E42C2F4B8}" type="presParOf" srcId="{76AD3EE4-058D-4A22-B022-67E5F00BD7ED}" destId="{7E296E30-75F6-4D6A-BA1C-9D209555ACF0}" srcOrd="0" destOrd="0" presId="urn:microsoft.com/office/officeart/2005/8/layout/vProcess5"/>
    <dgm:cxn modelId="{782C92B1-4B06-4308-90B2-938BEDDD08C0}" type="presParOf" srcId="{76AD3EE4-058D-4A22-B022-67E5F00BD7ED}" destId="{084CDD75-5FAB-4859-89C6-E13B849025AC}" srcOrd="1" destOrd="0" presId="urn:microsoft.com/office/officeart/2005/8/layout/vProcess5"/>
    <dgm:cxn modelId="{84FA455F-F40A-4008-A223-EF523DCCD56C}" type="presParOf" srcId="{76AD3EE4-058D-4A22-B022-67E5F00BD7ED}" destId="{5D306BE7-4A4B-401E-8537-AD5D2158CC67}" srcOrd="2" destOrd="0" presId="urn:microsoft.com/office/officeart/2005/8/layout/vProcess5"/>
    <dgm:cxn modelId="{0A9E63CE-1B31-4C08-B44D-981D4AEF0062}" type="presParOf" srcId="{76AD3EE4-058D-4A22-B022-67E5F00BD7ED}" destId="{88796586-328E-47D9-AD2E-A9EE404C3232}" srcOrd="3" destOrd="0" presId="urn:microsoft.com/office/officeart/2005/8/layout/vProcess5"/>
    <dgm:cxn modelId="{625464A0-B2E9-4152-8B51-72D3F1E2E198}" type="presParOf" srcId="{76AD3EE4-058D-4A22-B022-67E5F00BD7ED}" destId="{234C5FF1-77D6-4C7D-975C-CC448420FD4D}" srcOrd="4" destOrd="0" presId="urn:microsoft.com/office/officeart/2005/8/layout/vProcess5"/>
    <dgm:cxn modelId="{A0275FBC-730D-4BB6-BF06-0846CF14E851}" type="presParOf" srcId="{76AD3EE4-058D-4A22-B022-67E5F00BD7ED}" destId="{F54734D2-6DCC-42F8-B085-ECA8539F6036}" srcOrd="5" destOrd="0" presId="urn:microsoft.com/office/officeart/2005/8/layout/vProcess5"/>
    <dgm:cxn modelId="{A6243F45-9505-4E29-94D8-60157A369EA5}" type="presParOf" srcId="{76AD3EE4-058D-4A22-B022-67E5F00BD7ED}" destId="{462CF8D7-10B0-493F-ABDD-C1EFD9311CB6}" srcOrd="6" destOrd="0" presId="urn:microsoft.com/office/officeart/2005/8/layout/vProcess5"/>
    <dgm:cxn modelId="{308179D4-A42C-483E-9C7E-5D2D70AC5A99}" type="presParOf" srcId="{76AD3EE4-058D-4A22-B022-67E5F00BD7ED}" destId="{AFF3E80A-8A43-4571-93CF-408FFAEC6D92}" srcOrd="7" destOrd="0" presId="urn:microsoft.com/office/officeart/2005/8/layout/vProcess5"/>
    <dgm:cxn modelId="{6196CF79-3300-45B8-98DD-69EA4968EC0A}" type="presParOf" srcId="{76AD3EE4-058D-4A22-B022-67E5F00BD7ED}" destId="{DDDC3D17-E7A3-4B20-95ED-4396B3B586FF}" srcOrd="8" destOrd="0" presId="urn:microsoft.com/office/officeart/2005/8/layout/vProcess5"/>
    <dgm:cxn modelId="{BC4596A8-DAAB-4BE3-AB3E-3B6FCC1828A1}" type="presParOf" srcId="{76AD3EE4-058D-4A22-B022-67E5F00BD7ED}" destId="{1727599A-287B-4788-820F-E05435F4700D}" srcOrd="9" destOrd="0" presId="urn:microsoft.com/office/officeart/2005/8/layout/vProcess5"/>
    <dgm:cxn modelId="{757AAE0B-E868-4673-B461-86C3F3C170BA}" type="presParOf" srcId="{76AD3EE4-058D-4A22-B022-67E5F00BD7ED}" destId="{0411B894-FDC1-4BE8-AECD-8A8EC161AED2}" srcOrd="10" destOrd="0" presId="urn:microsoft.com/office/officeart/2005/8/layout/vProcess5"/>
    <dgm:cxn modelId="{7E3BFC43-F0E5-4D4B-A3C9-20477878C503}" type="presParOf" srcId="{76AD3EE4-058D-4A22-B022-67E5F00BD7ED}" destId="{58B1E6C5-74EE-4660-9E91-CF30E81DB730}" srcOrd="11" destOrd="0" presId="urn:microsoft.com/office/officeart/2005/8/layout/vProcess5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CDD75-5FAB-4859-89C6-E13B849025AC}">
      <dsp:nvSpPr>
        <dsp:cNvPr id="0" name=""/>
        <dsp:cNvSpPr/>
      </dsp:nvSpPr>
      <dsp:spPr>
        <a:xfrm>
          <a:off x="0" y="0"/>
          <a:ext cx="8868409" cy="11165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latin typeface="+mj-lt"/>
            </a:rPr>
            <a:t>Frame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We frame the business challenge and objectives in behavioural terms. What behaviour(s) will drive the results and need(s) to be targeted?</a:t>
          </a:r>
        </a:p>
      </dsp:txBody>
      <dsp:txXfrm>
        <a:off x="32703" y="32703"/>
        <a:ext cx="7569213" cy="1051146"/>
      </dsp:txXfrm>
    </dsp:sp>
    <dsp:sp modelId="{5D306BE7-4A4B-401E-8537-AD5D2158CC67}">
      <dsp:nvSpPr>
        <dsp:cNvPr id="0" name=""/>
        <dsp:cNvSpPr/>
      </dsp:nvSpPr>
      <dsp:spPr>
        <a:xfrm>
          <a:off x="458807" y="1251441"/>
          <a:ext cx="9436253" cy="12527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latin typeface="+mj-lt"/>
            </a:rPr>
            <a:t>Explore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We conduct exploratory research to understand the context in which the behaviour occurs and pinpoint the barriers and facilitators.</a:t>
          </a:r>
        </a:p>
      </dsp:txBody>
      <dsp:txXfrm>
        <a:off x="495500" y="1288134"/>
        <a:ext cx="7800352" cy="1179408"/>
      </dsp:txXfrm>
    </dsp:sp>
    <dsp:sp modelId="{88796586-328E-47D9-AD2E-A9EE404C3232}">
      <dsp:nvSpPr>
        <dsp:cNvPr id="0" name=""/>
        <dsp:cNvSpPr/>
      </dsp:nvSpPr>
      <dsp:spPr>
        <a:xfrm>
          <a:off x="1106467" y="2639123"/>
          <a:ext cx="9604221" cy="11165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latin typeface="+mj-lt"/>
            </a:rPr>
            <a:t>Architect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We design appropriate, custom nudges that target the mechanism of action. </a:t>
          </a:r>
        </a:p>
      </dsp:txBody>
      <dsp:txXfrm>
        <a:off x="1139170" y="2671826"/>
        <a:ext cx="7960492" cy="1051146"/>
      </dsp:txXfrm>
    </dsp:sp>
    <dsp:sp modelId="{234C5FF1-77D6-4C7D-975C-CC448420FD4D}">
      <dsp:nvSpPr>
        <dsp:cNvPr id="0" name=""/>
        <dsp:cNvSpPr/>
      </dsp:nvSpPr>
      <dsp:spPr>
        <a:xfrm>
          <a:off x="2217102" y="3958685"/>
          <a:ext cx="8868409" cy="11165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en-CA" sz="1800" b="1" kern="1200" dirty="0">
              <a:latin typeface="+mj-lt"/>
            </a:rPr>
            <a:t>Test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en-CA" sz="1800" kern="1200" dirty="0"/>
            <a:t>We use behavioural science methods to test and validate.</a:t>
          </a:r>
        </a:p>
      </dsp:txBody>
      <dsp:txXfrm>
        <a:off x="2249805" y="3991388"/>
        <a:ext cx="7334515" cy="1051146"/>
      </dsp:txXfrm>
    </dsp:sp>
    <dsp:sp modelId="{F54734D2-6DCC-42F8-B085-ECA8539F6036}">
      <dsp:nvSpPr>
        <dsp:cNvPr id="0" name=""/>
        <dsp:cNvSpPr/>
      </dsp:nvSpPr>
      <dsp:spPr>
        <a:xfrm>
          <a:off x="8142650" y="855177"/>
          <a:ext cx="725759" cy="72575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/>
        </a:p>
      </dsp:txBody>
      <dsp:txXfrm>
        <a:off x="8305946" y="855177"/>
        <a:ext cx="399167" cy="546134"/>
      </dsp:txXfrm>
    </dsp:sp>
    <dsp:sp modelId="{462CF8D7-10B0-493F-ABDD-C1EFD9311CB6}">
      <dsp:nvSpPr>
        <dsp:cNvPr id="0" name=""/>
        <dsp:cNvSpPr/>
      </dsp:nvSpPr>
      <dsp:spPr>
        <a:xfrm>
          <a:off x="8885379" y="2174739"/>
          <a:ext cx="725759" cy="72575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/>
        </a:p>
      </dsp:txBody>
      <dsp:txXfrm>
        <a:off x="9048675" y="2174739"/>
        <a:ext cx="399167" cy="546134"/>
      </dsp:txXfrm>
    </dsp:sp>
    <dsp:sp modelId="{AFF3E80A-8A43-4571-93CF-408FFAEC6D92}">
      <dsp:nvSpPr>
        <dsp:cNvPr id="0" name=""/>
        <dsp:cNvSpPr/>
      </dsp:nvSpPr>
      <dsp:spPr>
        <a:xfrm>
          <a:off x="9617023" y="3494301"/>
          <a:ext cx="725759" cy="72575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/>
        </a:p>
      </dsp:txBody>
      <dsp:txXfrm>
        <a:off x="9780319" y="3494301"/>
        <a:ext cx="399167" cy="546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AC913-675D-4B42-984C-724929C0962C}" type="datetimeFigureOut">
              <a:rPr lang="en-CA" smtClean="0"/>
              <a:t>2021-04-09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F6B8-0D39-41B9-8113-CC6F35FCA7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598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 common example of the say-do gap is exercise and getting in shape.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F6B8-0D39-41B9-8113-CC6F35FCA7D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90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BSci</a:t>
            </a:r>
            <a:r>
              <a:rPr lang="en-CA" dirty="0"/>
              <a:t> provides us with frameworks, concepts, and tools to:</a:t>
            </a:r>
          </a:p>
          <a:p>
            <a:pPr marL="228600" indent="-228600">
              <a:buAutoNum type="arabicPeriod"/>
            </a:pPr>
            <a:r>
              <a:rPr lang="en-CA" dirty="0" err="1"/>
              <a:t>Underatnd</a:t>
            </a:r>
            <a:r>
              <a:rPr lang="en-CA" dirty="0"/>
              <a:t> behaviour</a:t>
            </a:r>
          </a:p>
          <a:p>
            <a:pPr marL="228600" indent="-228600">
              <a:buAutoNum type="arabicPeriod"/>
            </a:pPr>
            <a:r>
              <a:rPr lang="en-CA" dirty="0"/>
              <a:t>Shape behaviour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F6B8-0D39-41B9-8113-CC6F35FCA7D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8724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EBD9B-695A-4FBD-BBD1-9AA5C68EDBD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227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For example to eat healthy or make healthy food choices - </a:t>
            </a:r>
          </a:p>
          <a:p>
            <a:r>
              <a:rPr lang="en-CA" dirty="0"/>
              <a:t>I need to know what healthy food is. Have the capability to know what healthy food is </a:t>
            </a:r>
          </a:p>
          <a:p>
            <a:endParaRPr lang="en-CA" dirty="0"/>
          </a:p>
          <a:p>
            <a:r>
              <a:rPr lang="en-CA" dirty="0"/>
              <a:t>They must have the opportunity to eat healthy food – having the money to buy it or having a kitchen to prepare the food. </a:t>
            </a:r>
          </a:p>
          <a:p>
            <a:endParaRPr lang="en-CA" dirty="0"/>
          </a:p>
          <a:p>
            <a:r>
              <a:rPr lang="en-CA" dirty="0"/>
              <a:t>And I must WANT to or have the motivation to eat healthy food.  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Social – is it culturally acceptable to eat healthy or are people going to laugh at you </a:t>
            </a:r>
          </a:p>
          <a:p>
            <a:endParaRPr lang="en-CA" dirty="0"/>
          </a:p>
          <a:p>
            <a:r>
              <a:rPr lang="en-CA" dirty="0"/>
              <a:t>Reflective -  in terms of what the individual believes about healthy food. Do they believe eating healthy will benefit them. </a:t>
            </a:r>
          </a:p>
          <a:p>
            <a:endParaRPr lang="en-CA" dirty="0"/>
          </a:p>
          <a:p>
            <a:r>
              <a:rPr lang="en-CA" dirty="0"/>
              <a:t>Automatic – relates to factors such as wants and needs and impulses.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EBD9B-695A-4FBD-BBD1-9AA5C68EDBD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556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/>
              <a:t>When we understand the levers that</a:t>
            </a:r>
            <a:r>
              <a:rPr lang="en-CA" sz="1200" dirty="0">
                <a:highlight>
                  <a:srgbClr val="FFFF00"/>
                </a:highlight>
              </a:rPr>
              <a:t> shape </a:t>
            </a:r>
            <a:r>
              <a:rPr lang="en-CA" sz="1200" dirty="0"/>
              <a:t>decision-making, we can tweak the decision-making pathway and overarching experience to </a:t>
            </a:r>
            <a:r>
              <a:rPr lang="en-CA" sz="1200" dirty="0">
                <a:solidFill>
                  <a:srgbClr val="78B42A"/>
                </a:solidFill>
              </a:rPr>
              <a:t>“nudge” decisions in the desired direction.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78B42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/>
              <a:t>This means that we can change consumer’s perceptions and decisions by changing the context, stimuli, or experience.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78B42A"/>
              </a:solidFill>
            </a:endParaRP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F6B8-0D39-41B9-8113-CC6F35FCA7D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7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F6B8-0D39-41B9-8113-CC6F35FCA7D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7986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F6B8-0D39-41B9-8113-CC6F35FCA7DA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87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F6B8-0D39-41B9-8113-CC6F35FCA7DA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65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A03BF19F-704D-4999-B97A-5627BC52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726" y="6544721"/>
            <a:ext cx="438150" cy="279111"/>
          </a:xfrm>
        </p:spPr>
        <p:txBody>
          <a:bodyPr/>
          <a:lstStyle/>
          <a:p>
            <a:fld id="{1FEF7E65-A64C-4810-B1C1-721FD3DF6535}" type="slidenum">
              <a:rPr lang="en-CA" smtClean="0"/>
              <a:t>‹#›</a:t>
            </a:fld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67938B-730F-4DA3-9CDD-1768E8EA3F9B}"/>
              </a:ext>
            </a:extLst>
          </p:cNvPr>
          <p:cNvSpPr/>
          <p:nvPr userDrawn="1"/>
        </p:nvSpPr>
        <p:spPr>
          <a:xfrm>
            <a:off x="10769600" y="6134100"/>
            <a:ext cx="14224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E5373E15-C0E7-416A-8C0F-FC5E1F133FB6}"/>
              </a:ext>
            </a:extLst>
          </p:cNvPr>
          <p:cNvSpPr txBox="1"/>
          <p:nvPr userDrawn="1"/>
        </p:nvSpPr>
        <p:spPr>
          <a:xfrm>
            <a:off x="5000883" y="1371600"/>
            <a:ext cx="583499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algn="ctr">
              <a:spcBef>
                <a:spcPts val="68"/>
              </a:spcBef>
            </a:pPr>
            <a:r>
              <a:rPr lang="en-CA" sz="1200" b="0" spc="250" baseline="0" dirty="0">
                <a:solidFill>
                  <a:schemeClr val="tx1"/>
                </a:solidFill>
                <a:latin typeface="+mj-lt"/>
                <a:cs typeface="Segoe UI Light"/>
              </a:rPr>
              <a:t>toronto | chicago | minneapolis | las vegas | london</a:t>
            </a:r>
            <a:endParaRPr sz="1200" b="0" spc="250" baseline="0" dirty="0">
              <a:solidFill>
                <a:schemeClr val="tx1"/>
              </a:solidFill>
              <a:latin typeface="+mj-lt"/>
              <a:cs typeface="Segoe UI Ligh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65C758-8455-4A79-8DF8-4FE001A72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03" y="2774916"/>
            <a:ext cx="1052512" cy="499943"/>
          </a:xfrm>
          <a:prstGeom prst="rect">
            <a:avLst/>
          </a:prstGeom>
        </p:spPr>
      </p:pic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9E30B096-F3F9-4501-9962-45E073223A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3634" y="4935682"/>
            <a:ext cx="2465245" cy="398451"/>
          </a:xfrm>
        </p:spPr>
        <p:txBody>
          <a:bodyPr lIns="0" rIns="0"/>
          <a:lstStyle>
            <a:lvl1pPr marL="0" indent="0" algn="l">
              <a:lnSpc>
                <a:spcPct val="100000"/>
              </a:lnSpc>
              <a:buNone/>
              <a:defRPr sz="18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FCC97397-712F-4CEF-B5E5-B699D88A23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3634" y="5212569"/>
            <a:ext cx="2465245" cy="398451"/>
          </a:xfrm>
        </p:spPr>
        <p:txBody>
          <a:bodyPr lIns="0" rIns="0"/>
          <a:lstStyle>
            <a:lvl1pPr marL="0" indent="0" algn="l">
              <a:lnSpc>
                <a:spcPct val="100000"/>
              </a:lnSpc>
              <a:buNone/>
              <a:defRPr sz="1400"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email@rsginc.net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5703724B-A339-48DA-9A07-895879D7C1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3634" y="4258952"/>
            <a:ext cx="2465245" cy="398451"/>
          </a:xfrm>
        </p:spPr>
        <p:txBody>
          <a:bodyPr lIns="0" rIns="0"/>
          <a:lstStyle>
            <a:lvl1pPr marL="0" indent="0" algn="l">
              <a:lnSpc>
                <a:spcPct val="100000"/>
              </a:lnSpc>
              <a:buNone/>
              <a:defRPr sz="18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700F52F-115D-4509-BAE9-3A6EE788CF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3634" y="4535839"/>
            <a:ext cx="2465245" cy="398451"/>
          </a:xfrm>
        </p:spPr>
        <p:txBody>
          <a:bodyPr lIns="0" rIns="0"/>
          <a:lstStyle>
            <a:lvl1pPr marL="0" indent="0" algn="l">
              <a:lnSpc>
                <a:spcPct val="100000"/>
              </a:lnSpc>
              <a:buNone/>
              <a:defRPr sz="1400"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email@rsginc.net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5731D4BE-9A95-4F44-A0D1-2788C5A2C3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3634" y="3584936"/>
            <a:ext cx="2465245" cy="398451"/>
          </a:xfrm>
        </p:spPr>
        <p:txBody>
          <a:bodyPr lIns="0" rIns="0"/>
          <a:lstStyle>
            <a:lvl1pPr marL="0" indent="0" algn="l">
              <a:lnSpc>
                <a:spcPct val="100000"/>
              </a:lnSpc>
              <a:buNone/>
              <a:defRPr sz="18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C5F4272-F3F2-4B7A-B090-A11167CB1E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33634" y="3861822"/>
            <a:ext cx="2465245" cy="398451"/>
          </a:xfrm>
        </p:spPr>
        <p:txBody>
          <a:bodyPr lIns="0" rIns="0"/>
          <a:lstStyle>
            <a:lvl1pPr marL="0" indent="0" algn="l">
              <a:lnSpc>
                <a:spcPct val="100000"/>
              </a:lnSpc>
              <a:buNone/>
              <a:defRPr sz="1400"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email@rsginc.net</a:t>
            </a:r>
          </a:p>
        </p:txBody>
      </p:sp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9465F276-E7C5-4E8A-A4E4-77F423F084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19" y="1371600"/>
            <a:ext cx="2288645" cy="130040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51AC677-7E62-43E1-A1A7-0889CEF32B5E}"/>
              </a:ext>
            </a:extLst>
          </p:cNvPr>
          <p:cNvGrpSpPr/>
          <p:nvPr userDrawn="1"/>
        </p:nvGrpSpPr>
        <p:grpSpPr>
          <a:xfrm>
            <a:off x="4194957" y="2121764"/>
            <a:ext cx="7563179" cy="3489256"/>
            <a:chOff x="4907474" y="2121764"/>
            <a:chExt cx="6997870" cy="322845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A4E8289-B601-419A-BB16-CB4542421D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3" t="-320"/>
            <a:stretch/>
          </p:blipFill>
          <p:spPr>
            <a:xfrm>
              <a:off x="4907474" y="2121764"/>
              <a:ext cx="6997870" cy="3228452"/>
            </a:xfrm>
            <a:prstGeom prst="rect">
              <a:avLst/>
            </a:prstGeom>
          </p:spPr>
        </p:pic>
        <p:sp>
          <p:nvSpPr>
            <p:cNvPr id="36" name="Graphic 5" descr="Marker">
              <a:extLst>
                <a:ext uri="{FF2B5EF4-FFF2-40B4-BE49-F238E27FC236}">
                  <a16:creationId xmlns:a16="http://schemas.microsoft.com/office/drawing/2014/main" id="{2862F7E0-8297-46BA-9A3A-78E10931FC8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34689" y="2745803"/>
              <a:ext cx="144058" cy="234000"/>
            </a:xfrm>
            <a:custGeom>
              <a:avLst/>
              <a:gdLst>
                <a:gd name="connsiteX0" fmla="*/ 62247 w 124493"/>
                <a:gd name="connsiteY0" fmla="*/ 89215 h 202220"/>
                <a:gd name="connsiteX1" fmla="*/ 35482 w 124493"/>
                <a:gd name="connsiteY1" fmla="*/ 62451 h 202220"/>
                <a:gd name="connsiteX2" fmla="*/ 62247 w 124493"/>
                <a:gd name="connsiteY2" fmla="*/ 35686 h 202220"/>
                <a:gd name="connsiteX3" fmla="*/ 89011 w 124493"/>
                <a:gd name="connsiteY3" fmla="*/ 62451 h 202220"/>
                <a:gd name="connsiteX4" fmla="*/ 62247 w 124493"/>
                <a:gd name="connsiteY4" fmla="*/ 89215 h 202220"/>
                <a:gd name="connsiteX5" fmla="*/ 62247 w 124493"/>
                <a:gd name="connsiteY5" fmla="*/ 0 h 202220"/>
                <a:gd name="connsiteX6" fmla="*/ 10800 w 124493"/>
                <a:gd name="connsiteY6" fmla="*/ 27359 h 202220"/>
                <a:gd name="connsiteX7" fmla="*/ 4257 w 124493"/>
                <a:gd name="connsiteY7" fmla="*/ 85349 h 202220"/>
                <a:gd name="connsiteX8" fmla="*/ 32509 w 124493"/>
                <a:gd name="connsiteY8" fmla="*/ 147800 h 202220"/>
                <a:gd name="connsiteX9" fmla="*/ 56894 w 124493"/>
                <a:gd name="connsiteY9" fmla="*/ 198949 h 202220"/>
                <a:gd name="connsiteX10" fmla="*/ 62247 w 124493"/>
                <a:gd name="connsiteY10" fmla="*/ 202221 h 202220"/>
                <a:gd name="connsiteX11" fmla="*/ 67600 w 124493"/>
                <a:gd name="connsiteY11" fmla="*/ 198949 h 202220"/>
                <a:gd name="connsiteX12" fmla="*/ 91985 w 124493"/>
                <a:gd name="connsiteY12" fmla="*/ 147800 h 202220"/>
                <a:gd name="connsiteX13" fmla="*/ 120237 w 124493"/>
                <a:gd name="connsiteY13" fmla="*/ 85349 h 202220"/>
                <a:gd name="connsiteX14" fmla="*/ 113694 w 124493"/>
                <a:gd name="connsiteY14" fmla="*/ 27359 h 202220"/>
                <a:gd name="connsiteX15" fmla="*/ 62247 w 124493"/>
                <a:gd name="connsiteY15" fmla="*/ 0 h 20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93" h="202220">
                  <a:moveTo>
                    <a:pt x="62247" y="89215"/>
                  </a:moveTo>
                  <a:cubicBezTo>
                    <a:pt x="47378" y="89215"/>
                    <a:pt x="35482" y="77320"/>
                    <a:pt x="35482" y="62451"/>
                  </a:cubicBezTo>
                  <a:cubicBezTo>
                    <a:pt x="35482" y="47581"/>
                    <a:pt x="47378" y="35686"/>
                    <a:pt x="62247" y="35686"/>
                  </a:cubicBezTo>
                  <a:cubicBezTo>
                    <a:pt x="77116" y="35686"/>
                    <a:pt x="89011" y="47581"/>
                    <a:pt x="89011" y="62451"/>
                  </a:cubicBezTo>
                  <a:cubicBezTo>
                    <a:pt x="89011" y="77320"/>
                    <a:pt x="77116" y="89215"/>
                    <a:pt x="62247" y="89215"/>
                  </a:cubicBezTo>
                  <a:close/>
                  <a:moveTo>
                    <a:pt x="62247" y="0"/>
                  </a:moveTo>
                  <a:cubicBezTo>
                    <a:pt x="41727" y="0"/>
                    <a:pt x="22397" y="10111"/>
                    <a:pt x="10800" y="27359"/>
                  </a:cubicBezTo>
                  <a:cubicBezTo>
                    <a:pt x="-798" y="44310"/>
                    <a:pt x="-3177" y="66019"/>
                    <a:pt x="4257" y="85349"/>
                  </a:cubicBezTo>
                  <a:lnTo>
                    <a:pt x="32509" y="147800"/>
                  </a:lnTo>
                  <a:lnTo>
                    <a:pt x="56894" y="198949"/>
                  </a:lnTo>
                  <a:cubicBezTo>
                    <a:pt x="57786" y="201031"/>
                    <a:pt x="59868" y="202221"/>
                    <a:pt x="62247" y="202221"/>
                  </a:cubicBezTo>
                  <a:cubicBezTo>
                    <a:pt x="64626" y="202221"/>
                    <a:pt x="66708" y="201031"/>
                    <a:pt x="67600" y="198949"/>
                  </a:cubicBezTo>
                  <a:lnTo>
                    <a:pt x="91985" y="147800"/>
                  </a:lnTo>
                  <a:lnTo>
                    <a:pt x="120237" y="85349"/>
                  </a:lnTo>
                  <a:cubicBezTo>
                    <a:pt x="127671" y="66019"/>
                    <a:pt x="125292" y="44310"/>
                    <a:pt x="113694" y="27359"/>
                  </a:cubicBezTo>
                  <a:cubicBezTo>
                    <a:pt x="102096" y="10111"/>
                    <a:pt x="82766" y="0"/>
                    <a:pt x="62247" y="0"/>
                  </a:cubicBezTo>
                  <a:close/>
                </a:path>
              </a:pathLst>
            </a:custGeom>
            <a:solidFill>
              <a:schemeClr val="accent3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37" name="Graphic 5" descr="Marker">
              <a:extLst>
                <a:ext uri="{FF2B5EF4-FFF2-40B4-BE49-F238E27FC236}">
                  <a16:creationId xmlns:a16="http://schemas.microsoft.com/office/drawing/2014/main" id="{01A57CC6-B385-4768-AE83-FBAFFC354D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665544" y="2701601"/>
              <a:ext cx="144058" cy="234000"/>
            </a:xfrm>
            <a:custGeom>
              <a:avLst/>
              <a:gdLst>
                <a:gd name="connsiteX0" fmla="*/ 62247 w 124493"/>
                <a:gd name="connsiteY0" fmla="*/ 89215 h 202220"/>
                <a:gd name="connsiteX1" fmla="*/ 35482 w 124493"/>
                <a:gd name="connsiteY1" fmla="*/ 62451 h 202220"/>
                <a:gd name="connsiteX2" fmla="*/ 62247 w 124493"/>
                <a:gd name="connsiteY2" fmla="*/ 35686 h 202220"/>
                <a:gd name="connsiteX3" fmla="*/ 89011 w 124493"/>
                <a:gd name="connsiteY3" fmla="*/ 62451 h 202220"/>
                <a:gd name="connsiteX4" fmla="*/ 62247 w 124493"/>
                <a:gd name="connsiteY4" fmla="*/ 89215 h 202220"/>
                <a:gd name="connsiteX5" fmla="*/ 62247 w 124493"/>
                <a:gd name="connsiteY5" fmla="*/ 0 h 202220"/>
                <a:gd name="connsiteX6" fmla="*/ 10800 w 124493"/>
                <a:gd name="connsiteY6" fmla="*/ 27359 h 202220"/>
                <a:gd name="connsiteX7" fmla="*/ 4257 w 124493"/>
                <a:gd name="connsiteY7" fmla="*/ 85349 h 202220"/>
                <a:gd name="connsiteX8" fmla="*/ 32509 w 124493"/>
                <a:gd name="connsiteY8" fmla="*/ 147800 h 202220"/>
                <a:gd name="connsiteX9" fmla="*/ 56894 w 124493"/>
                <a:gd name="connsiteY9" fmla="*/ 198949 h 202220"/>
                <a:gd name="connsiteX10" fmla="*/ 62247 w 124493"/>
                <a:gd name="connsiteY10" fmla="*/ 202221 h 202220"/>
                <a:gd name="connsiteX11" fmla="*/ 67600 w 124493"/>
                <a:gd name="connsiteY11" fmla="*/ 198949 h 202220"/>
                <a:gd name="connsiteX12" fmla="*/ 91985 w 124493"/>
                <a:gd name="connsiteY12" fmla="*/ 147800 h 202220"/>
                <a:gd name="connsiteX13" fmla="*/ 120237 w 124493"/>
                <a:gd name="connsiteY13" fmla="*/ 85349 h 202220"/>
                <a:gd name="connsiteX14" fmla="*/ 113694 w 124493"/>
                <a:gd name="connsiteY14" fmla="*/ 27359 h 202220"/>
                <a:gd name="connsiteX15" fmla="*/ 62247 w 124493"/>
                <a:gd name="connsiteY15" fmla="*/ 0 h 20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93" h="202220">
                  <a:moveTo>
                    <a:pt x="62247" y="89215"/>
                  </a:moveTo>
                  <a:cubicBezTo>
                    <a:pt x="47378" y="89215"/>
                    <a:pt x="35482" y="77320"/>
                    <a:pt x="35482" y="62451"/>
                  </a:cubicBezTo>
                  <a:cubicBezTo>
                    <a:pt x="35482" y="47581"/>
                    <a:pt x="47378" y="35686"/>
                    <a:pt x="62247" y="35686"/>
                  </a:cubicBezTo>
                  <a:cubicBezTo>
                    <a:pt x="77116" y="35686"/>
                    <a:pt x="89011" y="47581"/>
                    <a:pt x="89011" y="62451"/>
                  </a:cubicBezTo>
                  <a:cubicBezTo>
                    <a:pt x="89011" y="77320"/>
                    <a:pt x="77116" y="89215"/>
                    <a:pt x="62247" y="89215"/>
                  </a:cubicBezTo>
                  <a:close/>
                  <a:moveTo>
                    <a:pt x="62247" y="0"/>
                  </a:moveTo>
                  <a:cubicBezTo>
                    <a:pt x="41727" y="0"/>
                    <a:pt x="22397" y="10111"/>
                    <a:pt x="10800" y="27359"/>
                  </a:cubicBezTo>
                  <a:cubicBezTo>
                    <a:pt x="-798" y="44310"/>
                    <a:pt x="-3177" y="66019"/>
                    <a:pt x="4257" y="85349"/>
                  </a:cubicBezTo>
                  <a:lnTo>
                    <a:pt x="32509" y="147800"/>
                  </a:lnTo>
                  <a:lnTo>
                    <a:pt x="56894" y="198949"/>
                  </a:lnTo>
                  <a:cubicBezTo>
                    <a:pt x="57786" y="201031"/>
                    <a:pt x="59868" y="202221"/>
                    <a:pt x="62247" y="202221"/>
                  </a:cubicBezTo>
                  <a:cubicBezTo>
                    <a:pt x="64626" y="202221"/>
                    <a:pt x="66708" y="201031"/>
                    <a:pt x="67600" y="198949"/>
                  </a:cubicBezTo>
                  <a:lnTo>
                    <a:pt x="91985" y="147800"/>
                  </a:lnTo>
                  <a:lnTo>
                    <a:pt x="120237" y="85349"/>
                  </a:lnTo>
                  <a:cubicBezTo>
                    <a:pt x="127671" y="66019"/>
                    <a:pt x="125292" y="44310"/>
                    <a:pt x="113694" y="27359"/>
                  </a:cubicBezTo>
                  <a:cubicBezTo>
                    <a:pt x="102096" y="10111"/>
                    <a:pt x="82766" y="0"/>
                    <a:pt x="62247" y="0"/>
                  </a:cubicBezTo>
                  <a:close/>
                </a:path>
              </a:pathLst>
            </a:custGeom>
            <a:solidFill>
              <a:schemeClr val="accent3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38" name="Graphic 5" descr="Marker">
              <a:extLst>
                <a:ext uri="{FF2B5EF4-FFF2-40B4-BE49-F238E27FC236}">
                  <a16:creationId xmlns:a16="http://schemas.microsoft.com/office/drawing/2014/main" id="{47F8660B-C501-4E88-AA7C-A9CEFF9F14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1167" y="2921395"/>
              <a:ext cx="144058" cy="234000"/>
            </a:xfrm>
            <a:custGeom>
              <a:avLst/>
              <a:gdLst>
                <a:gd name="connsiteX0" fmla="*/ 62247 w 124493"/>
                <a:gd name="connsiteY0" fmla="*/ 89215 h 202220"/>
                <a:gd name="connsiteX1" fmla="*/ 35482 w 124493"/>
                <a:gd name="connsiteY1" fmla="*/ 62451 h 202220"/>
                <a:gd name="connsiteX2" fmla="*/ 62247 w 124493"/>
                <a:gd name="connsiteY2" fmla="*/ 35686 h 202220"/>
                <a:gd name="connsiteX3" fmla="*/ 89011 w 124493"/>
                <a:gd name="connsiteY3" fmla="*/ 62451 h 202220"/>
                <a:gd name="connsiteX4" fmla="*/ 62247 w 124493"/>
                <a:gd name="connsiteY4" fmla="*/ 89215 h 202220"/>
                <a:gd name="connsiteX5" fmla="*/ 62247 w 124493"/>
                <a:gd name="connsiteY5" fmla="*/ 0 h 202220"/>
                <a:gd name="connsiteX6" fmla="*/ 10800 w 124493"/>
                <a:gd name="connsiteY6" fmla="*/ 27359 h 202220"/>
                <a:gd name="connsiteX7" fmla="*/ 4257 w 124493"/>
                <a:gd name="connsiteY7" fmla="*/ 85349 h 202220"/>
                <a:gd name="connsiteX8" fmla="*/ 32509 w 124493"/>
                <a:gd name="connsiteY8" fmla="*/ 147800 h 202220"/>
                <a:gd name="connsiteX9" fmla="*/ 56894 w 124493"/>
                <a:gd name="connsiteY9" fmla="*/ 198949 h 202220"/>
                <a:gd name="connsiteX10" fmla="*/ 62247 w 124493"/>
                <a:gd name="connsiteY10" fmla="*/ 202221 h 202220"/>
                <a:gd name="connsiteX11" fmla="*/ 67600 w 124493"/>
                <a:gd name="connsiteY11" fmla="*/ 198949 h 202220"/>
                <a:gd name="connsiteX12" fmla="*/ 91985 w 124493"/>
                <a:gd name="connsiteY12" fmla="*/ 147800 h 202220"/>
                <a:gd name="connsiteX13" fmla="*/ 120237 w 124493"/>
                <a:gd name="connsiteY13" fmla="*/ 85349 h 202220"/>
                <a:gd name="connsiteX14" fmla="*/ 113694 w 124493"/>
                <a:gd name="connsiteY14" fmla="*/ 27359 h 202220"/>
                <a:gd name="connsiteX15" fmla="*/ 62247 w 124493"/>
                <a:gd name="connsiteY15" fmla="*/ 0 h 20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93" h="202220">
                  <a:moveTo>
                    <a:pt x="62247" y="89215"/>
                  </a:moveTo>
                  <a:cubicBezTo>
                    <a:pt x="47378" y="89215"/>
                    <a:pt x="35482" y="77320"/>
                    <a:pt x="35482" y="62451"/>
                  </a:cubicBezTo>
                  <a:cubicBezTo>
                    <a:pt x="35482" y="47581"/>
                    <a:pt x="47378" y="35686"/>
                    <a:pt x="62247" y="35686"/>
                  </a:cubicBezTo>
                  <a:cubicBezTo>
                    <a:pt x="77116" y="35686"/>
                    <a:pt x="89011" y="47581"/>
                    <a:pt x="89011" y="62451"/>
                  </a:cubicBezTo>
                  <a:cubicBezTo>
                    <a:pt x="89011" y="77320"/>
                    <a:pt x="77116" y="89215"/>
                    <a:pt x="62247" y="89215"/>
                  </a:cubicBezTo>
                  <a:close/>
                  <a:moveTo>
                    <a:pt x="62247" y="0"/>
                  </a:moveTo>
                  <a:cubicBezTo>
                    <a:pt x="41727" y="0"/>
                    <a:pt x="22397" y="10111"/>
                    <a:pt x="10800" y="27359"/>
                  </a:cubicBezTo>
                  <a:cubicBezTo>
                    <a:pt x="-798" y="44310"/>
                    <a:pt x="-3177" y="66019"/>
                    <a:pt x="4257" y="85349"/>
                  </a:cubicBezTo>
                  <a:lnTo>
                    <a:pt x="32509" y="147800"/>
                  </a:lnTo>
                  <a:lnTo>
                    <a:pt x="56894" y="198949"/>
                  </a:lnTo>
                  <a:cubicBezTo>
                    <a:pt x="57786" y="201031"/>
                    <a:pt x="59868" y="202221"/>
                    <a:pt x="62247" y="202221"/>
                  </a:cubicBezTo>
                  <a:cubicBezTo>
                    <a:pt x="64626" y="202221"/>
                    <a:pt x="66708" y="201031"/>
                    <a:pt x="67600" y="198949"/>
                  </a:cubicBezTo>
                  <a:lnTo>
                    <a:pt x="91985" y="147800"/>
                  </a:lnTo>
                  <a:lnTo>
                    <a:pt x="120237" y="85349"/>
                  </a:lnTo>
                  <a:cubicBezTo>
                    <a:pt x="127671" y="66019"/>
                    <a:pt x="125292" y="44310"/>
                    <a:pt x="113694" y="27359"/>
                  </a:cubicBezTo>
                  <a:cubicBezTo>
                    <a:pt x="102096" y="10111"/>
                    <a:pt x="82766" y="0"/>
                    <a:pt x="62247" y="0"/>
                  </a:cubicBezTo>
                  <a:close/>
                </a:path>
              </a:pathLst>
            </a:custGeom>
            <a:solidFill>
              <a:schemeClr val="accent3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39" name="Graphic 5" descr="Marker">
              <a:extLst>
                <a:ext uri="{FF2B5EF4-FFF2-40B4-BE49-F238E27FC236}">
                  <a16:creationId xmlns:a16="http://schemas.microsoft.com/office/drawing/2014/main" id="{D862A754-772E-42E0-AAE6-8B190ED034A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458900" y="2687395"/>
              <a:ext cx="144058" cy="234000"/>
            </a:xfrm>
            <a:custGeom>
              <a:avLst/>
              <a:gdLst>
                <a:gd name="connsiteX0" fmla="*/ 62247 w 124493"/>
                <a:gd name="connsiteY0" fmla="*/ 89215 h 202220"/>
                <a:gd name="connsiteX1" fmla="*/ 35482 w 124493"/>
                <a:gd name="connsiteY1" fmla="*/ 62451 h 202220"/>
                <a:gd name="connsiteX2" fmla="*/ 62247 w 124493"/>
                <a:gd name="connsiteY2" fmla="*/ 35686 h 202220"/>
                <a:gd name="connsiteX3" fmla="*/ 89011 w 124493"/>
                <a:gd name="connsiteY3" fmla="*/ 62451 h 202220"/>
                <a:gd name="connsiteX4" fmla="*/ 62247 w 124493"/>
                <a:gd name="connsiteY4" fmla="*/ 89215 h 202220"/>
                <a:gd name="connsiteX5" fmla="*/ 62247 w 124493"/>
                <a:gd name="connsiteY5" fmla="*/ 0 h 202220"/>
                <a:gd name="connsiteX6" fmla="*/ 10800 w 124493"/>
                <a:gd name="connsiteY6" fmla="*/ 27359 h 202220"/>
                <a:gd name="connsiteX7" fmla="*/ 4257 w 124493"/>
                <a:gd name="connsiteY7" fmla="*/ 85349 h 202220"/>
                <a:gd name="connsiteX8" fmla="*/ 32509 w 124493"/>
                <a:gd name="connsiteY8" fmla="*/ 147800 h 202220"/>
                <a:gd name="connsiteX9" fmla="*/ 56894 w 124493"/>
                <a:gd name="connsiteY9" fmla="*/ 198949 h 202220"/>
                <a:gd name="connsiteX10" fmla="*/ 62247 w 124493"/>
                <a:gd name="connsiteY10" fmla="*/ 202221 h 202220"/>
                <a:gd name="connsiteX11" fmla="*/ 67600 w 124493"/>
                <a:gd name="connsiteY11" fmla="*/ 198949 h 202220"/>
                <a:gd name="connsiteX12" fmla="*/ 91985 w 124493"/>
                <a:gd name="connsiteY12" fmla="*/ 147800 h 202220"/>
                <a:gd name="connsiteX13" fmla="*/ 120237 w 124493"/>
                <a:gd name="connsiteY13" fmla="*/ 85349 h 202220"/>
                <a:gd name="connsiteX14" fmla="*/ 113694 w 124493"/>
                <a:gd name="connsiteY14" fmla="*/ 27359 h 202220"/>
                <a:gd name="connsiteX15" fmla="*/ 62247 w 124493"/>
                <a:gd name="connsiteY15" fmla="*/ 0 h 20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93" h="202220">
                  <a:moveTo>
                    <a:pt x="62247" y="89215"/>
                  </a:moveTo>
                  <a:cubicBezTo>
                    <a:pt x="47378" y="89215"/>
                    <a:pt x="35482" y="77320"/>
                    <a:pt x="35482" y="62451"/>
                  </a:cubicBezTo>
                  <a:cubicBezTo>
                    <a:pt x="35482" y="47581"/>
                    <a:pt x="47378" y="35686"/>
                    <a:pt x="62247" y="35686"/>
                  </a:cubicBezTo>
                  <a:cubicBezTo>
                    <a:pt x="77116" y="35686"/>
                    <a:pt x="89011" y="47581"/>
                    <a:pt x="89011" y="62451"/>
                  </a:cubicBezTo>
                  <a:cubicBezTo>
                    <a:pt x="89011" y="77320"/>
                    <a:pt x="77116" y="89215"/>
                    <a:pt x="62247" y="89215"/>
                  </a:cubicBezTo>
                  <a:close/>
                  <a:moveTo>
                    <a:pt x="62247" y="0"/>
                  </a:moveTo>
                  <a:cubicBezTo>
                    <a:pt x="41727" y="0"/>
                    <a:pt x="22397" y="10111"/>
                    <a:pt x="10800" y="27359"/>
                  </a:cubicBezTo>
                  <a:cubicBezTo>
                    <a:pt x="-798" y="44310"/>
                    <a:pt x="-3177" y="66019"/>
                    <a:pt x="4257" y="85349"/>
                  </a:cubicBezTo>
                  <a:lnTo>
                    <a:pt x="32509" y="147800"/>
                  </a:lnTo>
                  <a:lnTo>
                    <a:pt x="56894" y="198949"/>
                  </a:lnTo>
                  <a:cubicBezTo>
                    <a:pt x="57786" y="201031"/>
                    <a:pt x="59868" y="202221"/>
                    <a:pt x="62247" y="202221"/>
                  </a:cubicBezTo>
                  <a:cubicBezTo>
                    <a:pt x="64626" y="202221"/>
                    <a:pt x="66708" y="201031"/>
                    <a:pt x="67600" y="198949"/>
                  </a:cubicBezTo>
                  <a:lnTo>
                    <a:pt x="91985" y="147800"/>
                  </a:lnTo>
                  <a:lnTo>
                    <a:pt x="120237" y="85349"/>
                  </a:lnTo>
                  <a:cubicBezTo>
                    <a:pt x="127671" y="66019"/>
                    <a:pt x="125292" y="44310"/>
                    <a:pt x="113694" y="27359"/>
                  </a:cubicBezTo>
                  <a:cubicBezTo>
                    <a:pt x="102096" y="10111"/>
                    <a:pt x="82766" y="0"/>
                    <a:pt x="62247" y="0"/>
                  </a:cubicBezTo>
                  <a:close/>
                </a:path>
              </a:pathLst>
            </a:custGeom>
            <a:solidFill>
              <a:schemeClr val="accent3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0" name="Graphic 5" descr="Marker">
              <a:extLst>
                <a:ext uri="{FF2B5EF4-FFF2-40B4-BE49-F238E27FC236}">
                  <a16:creationId xmlns:a16="http://schemas.microsoft.com/office/drawing/2014/main" id="{F847DC7B-76FD-488A-8A87-6FBF5D86F01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30250" y="2544886"/>
              <a:ext cx="144059" cy="234000"/>
            </a:xfrm>
            <a:custGeom>
              <a:avLst/>
              <a:gdLst>
                <a:gd name="connsiteX0" fmla="*/ 62247 w 124493"/>
                <a:gd name="connsiteY0" fmla="*/ 89215 h 202220"/>
                <a:gd name="connsiteX1" fmla="*/ 35482 w 124493"/>
                <a:gd name="connsiteY1" fmla="*/ 62451 h 202220"/>
                <a:gd name="connsiteX2" fmla="*/ 62247 w 124493"/>
                <a:gd name="connsiteY2" fmla="*/ 35686 h 202220"/>
                <a:gd name="connsiteX3" fmla="*/ 89011 w 124493"/>
                <a:gd name="connsiteY3" fmla="*/ 62451 h 202220"/>
                <a:gd name="connsiteX4" fmla="*/ 62247 w 124493"/>
                <a:gd name="connsiteY4" fmla="*/ 89215 h 202220"/>
                <a:gd name="connsiteX5" fmla="*/ 62247 w 124493"/>
                <a:gd name="connsiteY5" fmla="*/ 0 h 202220"/>
                <a:gd name="connsiteX6" fmla="*/ 10800 w 124493"/>
                <a:gd name="connsiteY6" fmla="*/ 27359 h 202220"/>
                <a:gd name="connsiteX7" fmla="*/ 4257 w 124493"/>
                <a:gd name="connsiteY7" fmla="*/ 85349 h 202220"/>
                <a:gd name="connsiteX8" fmla="*/ 32509 w 124493"/>
                <a:gd name="connsiteY8" fmla="*/ 147800 h 202220"/>
                <a:gd name="connsiteX9" fmla="*/ 56894 w 124493"/>
                <a:gd name="connsiteY9" fmla="*/ 198949 h 202220"/>
                <a:gd name="connsiteX10" fmla="*/ 62247 w 124493"/>
                <a:gd name="connsiteY10" fmla="*/ 202221 h 202220"/>
                <a:gd name="connsiteX11" fmla="*/ 67600 w 124493"/>
                <a:gd name="connsiteY11" fmla="*/ 198949 h 202220"/>
                <a:gd name="connsiteX12" fmla="*/ 91985 w 124493"/>
                <a:gd name="connsiteY12" fmla="*/ 147800 h 202220"/>
                <a:gd name="connsiteX13" fmla="*/ 120237 w 124493"/>
                <a:gd name="connsiteY13" fmla="*/ 85349 h 202220"/>
                <a:gd name="connsiteX14" fmla="*/ 113694 w 124493"/>
                <a:gd name="connsiteY14" fmla="*/ 27359 h 202220"/>
                <a:gd name="connsiteX15" fmla="*/ 62247 w 124493"/>
                <a:gd name="connsiteY15" fmla="*/ 0 h 20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93" h="202220">
                  <a:moveTo>
                    <a:pt x="62247" y="89215"/>
                  </a:moveTo>
                  <a:cubicBezTo>
                    <a:pt x="47378" y="89215"/>
                    <a:pt x="35482" y="77320"/>
                    <a:pt x="35482" y="62451"/>
                  </a:cubicBezTo>
                  <a:cubicBezTo>
                    <a:pt x="35482" y="47581"/>
                    <a:pt x="47378" y="35686"/>
                    <a:pt x="62247" y="35686"/>
                  </a:cubicBezTo>
                  <a:cubicBezTo>
                    <a:pt x="77116" y="35686"/>
                    <a:pt x="89011" y="47581"/>
                    <a:pt x="89011" y="62451"/>
                  </a:cubicBezTo>
                  <a:cubicBezTo>
                    <a:pt x="89011" y="77320"/>
                    <a:pt x="77116" y="89215"/>
                    <a:pt x="62247" y="89215"/>
                  </a:cubicBezTo>
                  <a:close/>
                  <a:moveTo>
                    <a:pt x="62247" y="0"/>
                  </a:moveTo>
                  <a:cubicBezTo>
                    <a:pt x="41727" y="0"/>
                    <a:pt x="22397" y="10111"/>
                    <a:pt x="10800" y="27359"/>
                  </a:cubicBezTo>
                  <a:cubicBezTo>
                    <a:pt x="-798" y="44310"/>
                    <a:pt x="-3177" y="66019"/>
                    <a:pt x="4257" y="85349"/>
                  </a:cubicBezTo>
                  <a:lnTo>
                    <a:pt x="32509" y="147800"/>
                  </a:lnTo>
                  <a:lnTo>
                    <a:pt x="56894" y="198949"/>
                  </a:lnTo>
                  <a:cubicBezTo>
                    <a:pt x="57786" y="201031"/>
                    <a:pt x="59868" y="202221"/>
                    <a:pt x="62247" y="202221"/>
                  </a:cubicBezTo>
                  <a:cubicBezTo>
                    <a:pt x="64626" y="202221"/>
                    <a:pt x="66708" y="201031"/>
                    <a:pt x="67600" y="198949"/>
                  </a:cubicBezTo>
                  <a:lnTo>
                    <a:pt x="91985" y="147800"/>
                  </a:lnTo>
                  <a:lnTo>
                    <a:pt x="120237" y="85349"/>
                  </a:lnTo>
                  <a:cubicBezTo>
                    <a:pt x="127671" y="66019"/>
                    <a:pt x="125292" y="44310"/>
                    <a:pt x="113694" y="27359"/>
                  </a:cubicBezTo>
                  <a:cubicBezTo>
                    <a:pt x="102096" y="10111"/>
                    <a:pt x="82766" y="0"/>
                    <a:pt x="62247" y="0"/>
                  </a:cubicBezTo>
                  <a:close/>
                </a:path>
              </a:pathLst>
            </a:custGeom>
            <a:solidFill>
              <a:schemeClr val="accent3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83690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wo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08F5C-D842-4AD5-A553-9A21552F2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590" y="1032165"/>
            <a:ext cx="5310000" cy="5084155"/>
          </a:xfr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83398-3464-4B0C-B62F-1FA9639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B1A09C-1336-4DB0-9A41-8EBE6F5DE1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411" y="1032165"/>
            <a:ext cx="5310000" cy="5084155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33BC5-3E1B-4AF4-9CDD-289097D1A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4" y="82234"/>
            <a:ext cx="11093452" cy="78711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CA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26953DE-7843-4EF4-B35C-85F08D99BB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275" y="6328935"/>
            <a:ext cx="9856788" cy="446831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/>
            </a:lvl1pPr>
            <a:lvl5pPr marL="1828800" indent="0">
              <a:buNone/>
              <a:defRPr/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99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+ two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13AC6-7951-4986-B0DF-E82130C1C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106" y="111263"/>
            <a:ext cx="11085620" cy="959166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2-line statement.   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83398-3464-4B0C-B62F-1FA9639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AD09DB0-E0AE-4AD4-ACCA-2080EDEBB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275" y="6328935"/>
            <a:ext cx="9856788" cy="446831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/>
            </a:lvl1pPr>
            <a:lvl5pPr marL="1828800" indent="0">
              <a:buNone/>
              <a:defRPr/>
            </a:lvl5pPr>
          </a:lstStyle>
          <a:p>
            <a:pPr lvl="0"/>
            <a:endParaRPr lang="en-C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33E8C7-09BD-4566-852E-0CFBA7EBB19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3590" y="1296365"/>
            <a:ext cx="5310000" cy="4819955"/>
          </a:xfr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7463E5E-C8C3-4F86-9D3A-134DC1DCD2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411" y="1296365"/>
            <a:ext cx="5310000" cy="4819955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49324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+ on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13AC6-7951-4986-B0DF-E82130C1C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106" y="111263"/>
            <a:ext cx="11085620" cy="959166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2-line statement.  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08F5C-D842-4AD5-A553-9A21552F2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06" y="1296365"/>
            <a:ext cx="11085620" cy="4819955"/>
          </a:xfr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83398-3464-4B0C-B62F-1FA9639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AD09DB0-E0AE-4AD4-ACCA-2080EDEBB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275" y="6328935"/>
            <a:ext cx="9856788" cy="446831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/>
            </a:lvl1pPr>
            <a:lvl5pPr marL="1828800" indent="0">
              <a:buNone/>
              <a:defRPr/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1876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+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A75847-FBA6-4050-9B34-4EF4AC9A3A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Dark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83398-3464-4B0C-B62F-1FA9639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66C39-9586-49C8-816E-50769F49A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9274" y="1305601"/>
            <a:ext cx="6268086" cy="2326640"/>
          </a:xfr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 b="1">
                <a:solidFill>
                  <a:srgbClr val="404040"/>
                </a:solidFill>
              </a:defRPr>
            </a:lvl2pPr>
            <a:lvl3pPr marL="914400" indent="0">
              <a:buFontTx/>
              <a:buNone/>
              <a:defRPr b="1">
                <a:solidFill>
                  <a:srgbClr val="404040"/>
                </a:solidFill>
              </a:defRPr>
            </a:lvl3pPr>
            <a:lvl4pPr marL="1371600" indent="0">
              <a:buFontTx/>
              <a:buNone/>
              <a:defRPr b="1">
                <a:solidFill>
                  <a:srgbClr val="404040"/>
                </a:solidFill>
              </a:defRPr>
            </a:lvl4pPr>
            <a:lvl5pPr marL="1828800" indent="0">
              <a:buFontTx/>
              <a:buNone/>
              <a:defRPr b="1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Insert multi-line statement over dark image</a:t>
            </a:r>
          </a:p>
        </p:txBody>
      </p:sp>
      <p:pic>
        <p:nvPicPr>
          <p:cNvPr id="8" name="Picture 7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FE733AD-4AE4-40F4-8D08-4AEF867D93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4914" y="6233794"/>
            <a:ext cx="87982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08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loye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260828-7E2D-4729-9A1B-CDA34BC3E2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5" y="-112499"/>
            <a:ext cx="10560052" cy="969496"/>
          </a:xfrm>
          <a:prstGeom prst="rect">
            <a:avLst/>
          </a:prstGeom>
        </p:spPr>
        <p:txBody>
          <a:bodyPr wrap="square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employee bio</a:t>
            </a:r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259BF73C-6C21-494B-8201-CC77F43430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751514"/>
            <a:ext cx="4200699" cy="4106487"/>
          </a:xfrm>
          <a:pattFill prst="ltUpDiag">
            <a:fgClr>
              <a:schemeClr val="accent1">
                <a:tint val="50000"/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txBody>
          <a:bodyPr lIns="0" tIns="0" rIns="0" bIns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5C32FF60-498C-4990-8578-7FD449998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22866" y="2751514"/>
            <a:ext cx="7056852" cy="3377825"/>
          </a:xfrm>
        </p:spPr>
        <p:txBody>
          <a:bodyPr lIns="0" tIns="0" rIns="0" bIns="0"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7"/>
            <a:r>
              <a:rPr lang="en-US" dirty="0"/>
              <a:t>Fifth level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08F8BBA5-F14B-41B3-80FD-5F5896BC6B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8261" y="735107"/>
            <a:ext cx="10031457" cy="594360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200">
                <a:solidFill>
                  <a:srgbClr val="00009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additional detail/subtitle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CC640-9C25-4159-808F-4CBA4D7EB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48261" y="1554479"/>
            <a:ext cx="10031457" cy="1185603"/>
          </a:xfrm>
        </p:spPr>
        <p:txBody>
          <a:bodyPr lIns="91440"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7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2834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997" y="1513205"/>
            <a:ext cx="10537190" cy="4599432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/>
            </a:lvl2pPr>
            <a:lvl3pPr>
              <a:lnSpc>
                <a:spcPct val="100000"/>
              </a:lnSpc>
              <a:spcAft>
                <a:spcPts val="0"/>
              </a:spcAft>
              <a:defRPr/>
            </a:lvl3pPr>
            <a:lvl4pPr>
              <a:lnSpc>
                <a:spcPct val="100000"/>
              </a:lnSpc>
              <a:spcAft>
                <a:spcPts val="0"/>
              </a:spcAft>
              <a:defRPr/>
            </a:lvl4pPr>
            <a:lvl5pPr marL="1073150" indent="-179388">
              <a:lnSpc>
                <a:spcPct val="100000"/>
              </a:lnSpc>
              <a:spcAft>
                <a:spcPts val="0"/>
              </a:spcAft>
              <a:defRPr/>
            </a:lvl5pPr>
            <a:lvl6pPr marL="1795463" indent="-176213">
              <a:buFont typeface="Wingdings" panose="05000000000000000000" pitchFamily="2" charset="2"/>
              <a:buChar char="§"/>
              <a:defRPr/>
            </a:lvl6pPr>
            <a:lvl7pPr>
              <a:defRPr/>
            </a:lvl7pPr>
            <a:lvl8pPr marL="3228975" indent="-179388">
              <a:defRPr/>
            </a:lvl8pPr>
            <a:lvl9pPr marL="2509838" indent="-179388">
              <a:buFont typeface="Wingdings" panose="05000000000000000000" pitchFamily="2" charset="2"/>
              <a:buChar char="§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8"/>
            <a:r>
              <a:rPr lang="en-US" dirty="0"/>
              <a:t>Fourth level</a:t>
            </a:r>
          </a:p>
          <a:p>
            <a:pPr lvl="7"/>
            <a:r>
              <a:rPr lang="en-US" dirty="0"/>
              <a:t>Fifth level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9C81FC22-D97B-4BF9-85D7-7138985FA9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8261" y="735107"/>
            <a:ext cx="10031457" cy="594360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200">
                <a:solidFill>
                  <a:srgbClr val="00009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additional detail/subtitle</a:t>
            </a:r>
          </a:p>
        </p:txBody>
      </p:sp>
    </p:spTree>
    <p:extLst>
      <p:ext uri="{BB962C8B-B14F-4D97-AF65-F5344CB8AC3E}">
        <p14:creationId xmlns:p14="http://schemas.microsoft.com/office/powerpoint/2010/main" val="1083698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7F25B-0292-4A8F-8518-909B8D67B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BB1778-D893-4210-9F8C-022A08DCC2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8000" y="723900"/>
            <a:ext cx="8623300" cy="54102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5800"/>
              </a:lnSpc>
              <a:buNone/>
              <a:defRPr sz="4400" b="0">
                <a:latin typeface="+mj-lt"/>
              </a:defRPr>
            </a:lvl1pPr>
          </a:lstStyle>
          <a:p>
            <a:pPr lvl="0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Insert multi-line bold statement.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548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A75847-FBA6-4050-9B34-4EF4AC9A3A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 dirty="0"/>
              <a:t>Light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83398-3464-4B0C-B62F-1FA9639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66C39-9586-49C8-816E-50769F49A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0394" y="1207363"/>
            <a:ext cx="5025903" cy="4518734"/>
          </a:xfrm>
        </p:spPr>
        <p:txBody>
          <a:bodyPr lIns="0" tIns="0" rIns="0" bIns="0" anchor="t"/>
          <a:lstStyle>
            <a:lvl1pPr marL="0" indent="0">
              <a:buFontTx/>
              <a:buNone/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 b="1">
                <a:solidFill>
                  <a:srgbClr val="404040"/>
                </a:solidFill>
              </a:defRPr>
            </a:lvl2pPr>
            <a:lvl3pPr marL="914400" indent="0">
              <a:buFontTx/>
              <a:buNone/>
              <a:defRPr b="1">
                <a:solidFill>
                  <a:srgbClr val="404040"/>
                </a:solidFill>
              </a:defRPr>
            </a:lvl3pPr>
            <a:lvl4pPr marL="1371600" indent="0">
              <a:buFontTx/>
              <a:buNone/>
              <a:defRPr b="1">
                <a:solidFill>
                  <a:srgbClr val="404040"/>
                </a:solidFill>
              </a:defRPr>
            </a:lvl4pPr>
            <a:lvl5pPr marL="1828800" indent="0">
              <a:buFontTx/>
              <a:buNone/>
              <a:defRPr b="1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contents</a:t>
            </a:r>
          </a:p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4BC9B6-C17A-45B0-A996-4176E92D62DF}"/>
              </a:ext>
            </a:extLst>
          </p:cNvPr>
          <p:cNvSpPr txBox="1"/>
          <p:nvPr userDrawn="1"/>
        </p:nvSpPr>
        <p:spPr>
          <a:xfrm>
            <a:off x="6690394" y="6250758"/>
            <a:ext cx="3712136" cy="538609"/>
          </a:xfrm>
          <a:prstGeom prst="rect">
            <a:avLst/>
          </a:prstGeom>
          <a:noFill/>
        </p:spPr>
        <p:txBody>
          <a:bodyPr wrap="square" lIns="0" tIns="0" rIns="0" rtlCol="0">
            <a:noAutofit/>
          </a:bodyPr>
          <a:lstStyle/>
          <a:p>
            <a:r>
              <a:rPr lang="en-CA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information and material within this document are subject to copyright owned by </a:t>
            </a:r>
            <a:r>
              <a:rPr lang="en-CA" sz="800" b="1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RESEARCH STRATEGY GROUP </a:t>
            </a:r>
            <a:r>
              <a:rPr lang="en-CA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other individuals or entities. No part of this document may be reproduced, reissued or republished without prior written permission by </a:t>
            </a:r>
            <a:r>
              <a:rPr lang="en-CA" sz="800" b="1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RESEARCH STRATEGY GROUP</a:t>
            </a:r>
            <a:r>
              <a:rPr lang="en-CA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All other rights reserved.</a:t>
            </a:r>
            <a:endParaRPr lang="en-CA" sz="800" b="1" dirty="0"/>
          </a:p>
        </p:txBody>
      </p:sp>
    </p:spTree>
    <p:extLst>
      <p:ext uri="{BB962C8B-B14F-4D97-AF65-F5344CB8AC3E}">
        <p14:creationId xmlns:p14="http://schemas.microsoft.com/office/powerpoint/2010/main" val="211841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DFFD65-6571-411E-AEC9-B4D8A0C8D4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250" y="2672539"/>
            <a:ext cx="10660475" cy="45801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3600"/>
              </a:lnSpc>
              <a:buNone/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4DA48-4452-4AE5-A070-51480AD79795}"/>
              </a:ext>
            </a:extLst>
          </p:cNvPr>
          <p:cNvSpPr/>
          <p:nvPr userDrawn="1"/>
        </p:nvSpPr>
        <p:spPr>
          <a:xfrm>
            <a:off x="7595755" y="6128376"/>
            <a:ext cx="4596245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F7B10-507E-4B62-BC91-E4316F4436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250" y="695493"/>
            <a:ext cx="10660475" cy="19231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8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CA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634E16D-5CCE-4496-9EF0-89752E967A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50" y="4267200"/>
            <a:ext cx="2763192" cy="1570041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36703B-B5C8-4051-ACAC-3E13DF5E14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663" y="3184454"/>
            <a:ext cx="3313292" cy="35155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880"/>
              </a:lnSpc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date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434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+ two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13AC6-7951-4986-B0DF-E82130C1C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106" y="82234"/>
            <a:ext cx="11085620" cy="1619107"/>
          </a:xfrm>
          <a:prstGeom prst="rect">
            <a:avLst/>
          </a:prstGeom>
        </p:spPr>
        <p:txBody>
          <a:bodyPr anchor="t"/>
          <a:lstStyle>
            <a:lvl1pPr>
              <a:lnSpc>
                <a:spcPts val="62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2-line bold statement.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08F5C-D842-4AD5-A553-9A21552F2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06" y="1911927"/>
            <a:ext cx="5322833" cy="4204393"/>
          </a:xfr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83398-3464-4B0C-B62F-1FA9639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DC15B30-87F9-434D-AD47-319DBF1318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275" y="6328935"/>
            <a:ext cx="9856788" cy="446831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1200"/>
              </a:lnSpc>
              <a:buNone/>
              <a:defRPr sz="1000"/>
            </a:lvl1pPr>
            <a:lvl5pPr marL="1828800" indent="0">
              <a:buNone/>
              <a:defRPr/>
            </a:lvl5pPr>
          </a:lstStyle>
          <a:p>
            <a:pPr lvl="0"/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1B961-53A0-48B9-B6CC-FF59C080C4B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19893" y="1911927"/>
            <a:ext cx="5322833" cy="4204393"/>
          </a:xfr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742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9D8FC1-AC99-4D27-8B6A-7CBECD9589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 lIns="0" rIns="0" anchor="b" anchorCtr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7F25B-0292-4A8F-8518-909B8D67B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4A5B9-73FB-443F-85C6-33002E1E35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604" y="2166256"/>
            <a:ext cx="5984875" cy="2525487"/>
          </a:xfrm>
        </p:spPr>
        <p:txBody>
          <a:bodyPr lIns="0" tIns="0" rIns="0" bIns="0" anchor="b">
            <a:noAutofit/>
          </a:bodyPr>
          <a:lstStyle>
            <a:lvl1pPr marL="0" indent="0" algn="r">
              <a:buFontTx/>
              <a:buNone/>
              <a:defRPr sz="7000" b="1">
                <a:latin typeface="+mj-lt"/>
              </a:defRPr>
            </a:lvl1pPr>
            <a:lvl2pPr marL="457200" indent="0">
              <a:buFontTx/>
              <a:buNone/>
              <a:defRPr sz="7000"/>
            </a:lvl2pPr>
            <a:lvl3pPr marL="914400" indent="0">
              <a:buFontTx/>
              <a:buNone/>
              <a:defRPr sz="7000"/>
            </a:lvl3pPr>
            <a:lvl4pPr marL="1371600" indent="0">
              <a:buFontTx/>
              <a:buNone/>
              <a:defRPr sz="7000"/>
            </a:lvl4pPr>
            <a:lvl5pPr marL="1828800" indent="0">
              <a:buFontTx/>
              <a:buNone/>
              <a:defRPr sz="7000"/>
            </a:lvl5pPr>
          </a:lstStyle>
          <a:p>
            <a:pPr lvl="0"/>
            <a:r>
              <a:rPr lang="en-US" dirty="0"/>
              <a:t>section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0885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7F25B-0292-4A8F-8518-909B8D67B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BB1778-D893-4210-9F8C-022A08DCC2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8000" y="723900"/>
            <a:ext cx="8623300" cy="54102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5800"/>
              </a:lnSpc>
              <a:buNone/>
              <a:defRPr sz="4400" b="0">
                <a:latin typeface="+mj-lt"/>
              </a:defRPr>
            </a:lvl1pPr>
          </a:lstStyle>
          <a:p>
            <a:pPr lvl="0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Insert multi-line bold statement.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8335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DFFD65-6571-411E-AEC9-B4D8A0C8D4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250" y="2672539"/>
            <a:ext cx="10660475" cy="45801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4DA48-4452-4AE5-A070-51480AD79795}"/>
              </a:ext>
            </a:extLst>
          </p:cNvPr>
          <p:cNvSpPr/>
          <p:nvPr userDrawn="1"/>
        </p:nvSpPr>
        <p:spPr>
          <a:xfrm>
            <a:off x="7595755" y="6128376"/>
            <a:ext cx="4596245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F7B10-507E-4B62-BC91-E4316F4436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250" y="695493"/>
            <a:ext cx="10660475" cy="19231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8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CA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634E16D-5CCE-4496-9EF0-89752E967A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50" y="4267200"/>
            <a:ext cx="2763192" cy="1570041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36703B-B5C8-4051-ACAC-3E13DF5E14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663" y="3184454"/>
            <a:ext cx="2355850" cy="35155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date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434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two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08F5C-D842-4AD5-A553-9A21552F2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590" y="1636868"/>
            <a:ext cx="5310000" cy="4488688"/>
          </a:xfr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83398-3464-4B0C-B62F-1FA9639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B1A09C-1336-4DB0-9A41-8EBE6F5DE1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411" y="1636868"/>
            <a:ext cx="5310000" cy="4488688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33BC5-3E1B-4AF4-9CDD-289097D1A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4" y="82234"/>
            <a:ext cx="11093452" cy="78711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</a:t>
            </a:r>
            <a:endParaRPr lang="en-CA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94DEE29-F425-4A7C-BB52-8B3AB50962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6" y="858955"/>
            <a:ext cx="10585450" cy="494038"/>
          </a:xfr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 b="1">
                <a:solidFill>
                  <a:srgbClr val="404040"/>
                </a:solidFill>
              </a:defRPr>
            </a:lvl2pPr>
            <a:lvl3pPr marL="914400" indent="0">
              <a:buFontTx/>
              <a:buNone/>
              <a:defRPr b="1">
                <a:solidFill>
                  <a:srgbClr val="404040"/>
                </a:solidFill>
              </a:defRPr>
            </a:lvl3pPr>
            <a:lvl4pPr marL="1371600" indent="0">
              <a:buFontTx/>
              <a:buNone/>
              <a:defRPr b="1">
                <a:solidFill>
                  <a:srgbClr val="404040"/>
                </a:solidFill>
              </a:defRPr>
            </a:lvl4pPr>
            <a:lvl5pPr marL="1828800" indent="0">
              <a:buFontTx/>
              <a:buNone/>
              <a:defRPr b="1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26953DE-7843-4EF4-B35C-85F08D99BB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275" y="6328935"/>
            <a:ext cx="9856788" cy="446831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/>
            </a:lvl1pPr>
            <a:lvl5pPr marL="1828800" indent="0">
              <a:buNone/>
              <a:defRPr/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03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on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83398-3464-4B0C-B62F-1FA9639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35E4AF-8C41-4DA4-A744-2267EABD7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06" y="1041401"/>
            <a:ext cx="11085620" cy="5074919"/>
          </a:xfr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763E41-F721-4C72-87E0-5E5FC3E52F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4" y="82234"/>
            <a:ext cx="11093452" cy="78711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CA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0A1FC8D-DBB7-4DD9-A5B9-BC062EF7E0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275" y="6328935"/>
            <a:ext cx="9856788" cy="446831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/>
            </a:lvl1pPr>
            <a:lvl5pPr marL="1828800" indent="0">
              <a:buNone/>
              <a:defRPr/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637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tags" Target="../tags/tag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C8F8EEE-EF35-4289-B6FD-D575A196C4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5" y="6250758"/>
            <a:ext cx="865532" cy="4917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1CF04-DE18-44FA-9020-D6BB28FD0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39" y="1295116"/>
            <a:ext cx="11094087" cy="4912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EF1CF-5EF7-496A-B195-40B6AB767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726" y="6544721"/>
            <a:ext cx="438150" cy="279111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778746C2-0F75-46D0-9CF5-C10826FC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8" y="77823"/>
            <a:ext cx="11094087" cy="9233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931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49" r:id="rId3"/>
  </p:sldLayoutIdLst>
  <p:hf hdr="0" ftr="0" dt="0"/>
  <p:txStyles>
    <p:titleStyle>
      <a:lvl1pPr algn="l" defTabSz="914400" rtl="0" eaLnBrk="1" latinLnBrk="0" hangingPunct="1">
        <a:lnSpc>
          <a:spcPts val="6200"/>
        </a:lnSpc>
        <a:spcBef>
          <a:spcPct val="0"/>
        </a:spcBef>
        <a:buNone/>
        <a:defRPr sz="60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1880"/>
        </a:lnSpc>
        <a:spcBef>
          <a:spcPts val="1000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1pPr>
      <a:lvl2pPr marL="685800" indent="-228600" algn="l" defTabSz="914400" rtl="0" eaLnBrk="1" latinLnBrk="0" hangingPunct="1">
        <a:lnSpc>
          <a:spcPts val="1880"/>
        </a:lnSpc>
        <a:spcBef>
          <a:spcPts val="500"/>
        </a:spcBef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2pPr>
      <a:lvl3pPr marL="1143000" indent="-228600" algn="l" defTabSz="914400" rtl="0" eaLnBrk="1" latinLnBrk="0" hangingPunct="1">
        <a:lnSpc>
          <a:spcPts val="1600"/>
        </a:lnSpc>
        <a:spcBef>
          <a:spcPts val="500"/>
        </a:spcBef>
        <a:buFont typeface="Wingdings" panose="05000000000000000000" pitchFamily="2" charset="2"/>
        <a:buChar char="§"/>
        <a:defRPr sz="1400" b="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b="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b="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C8F8EEE-EF35-4289-B6FD-D575A196C4A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5" y="6250758"/>
            <a:ext cx="865532" cy="4917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1CF04-DE18-44FA-9020-D6BB28FD0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39" y="1295116"/>
            <a:ext cx="11094087" cy="4912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12345678910 </a:t>
            </a:r>
          </a:p>
          <a:p>
            <a:pPr lvl="4"/>
            <a:r>
              <a:rPr lang="en-US" dirty="0"/>
              <a:t>Fifth 12345678910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EF1CF-5EF7-496A-B195-40B6AB767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726" y="6544721"/>
            <a:ext cx="438150" cy="279111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fld id="{1FEF7E65-A64C-4810-B1C1-721FD3DF653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778746C2-0F75-46D0-9CF5-C10826FC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8" y="77823"/>
            <a:ext cx="11094087" cy="9233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931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1" r:id="rId2"/>
    <p:sldLayoutId id="2147483667" r:id="rId3"/>
    <p:sldLayoutId id="2147483735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</p:sldLayoutIdLst>
  <p:hf hdr="0" ftr="0" dt="0"/>
  <p:txStyles>
    <p:titleStyle>
      <a:lvl1pPr algn="l" defTabSz="914400" rtl="0" eaLnBrk="1" latinLnBrk="0" hangingPunct="1">
        <a:lnSpc>
          <a:spcPts val="6200"/>
        </a:lnSpc>
        <a:spcBef>
          <a:spcPct val="0"/>
        </a:spcBef>
        <a:buNone/>
        <a:defRPr sz="60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b="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b="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b="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b="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997" y="1513205"/>
            <a:ext cx="10537190" cy="45994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7"/>
            <a:r>
              <a:rPr lang="en-US" dirty="0"/>
              <a:t>Fifth level</a:t>
            </a:r>
          </a:p>
        </p:txBody>
      </p:sp>
      <p:sp>
        <p:nvSpPr>
          <p:cNvPr id="4" name="empower - DO NOT DELETE!!!" hidden="1">
            <a:extLst>
              <a:ext uri="{FF2B5EF4-FFF2-40B4-BE49-F238E27FC236}">
                <a16:creationId xmlns:a16="http://schemas.microsoft.com/office/drawing/2014/main" id="{3913D5EC-36C5-4096-B913-0171E91C1721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0179A19-B2A0-405E-9A88-F1A0D2E0F2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5" y="6250758"/>
            <a:ext cx="865532" cy="4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4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734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 cap="none" normalizeH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Wingdings" panose="05000000000000000000" pitchFamily="2" charset="2"/>
        <a:buChar char="§"/>
        <a:defRPr sz="1400" kern="1200" cap="none" normalizeH="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Wingdings" panose="05000000000000000000" pitchFamily="2" charset="2"/>
        <a:buChar char="§"/>
        <a:defRPr sz="1400" kern="1200" cap="none" normalizeH="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07315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Wingdings" panose="05000000000000000000" pitchFamily="2" charset="2"/>
        <a:buChar char="§"/>
        <a:tabLst>
          <a:tab pos="625475" algn="l"/>
        </a:tabLst>
        <a:defRPr sz="1400" kern="1200" cap="none" normalizeH="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Wingdings" panose="05000000000000000000" pitchFamily="2" charset="2"/>
        <a:buChar char="§"/>
        <a:defRPr sz="1400" kern="1200" cap="none" normalizeH="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79070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Wingdings" panose="05000000000000000000" pitchFamily="2" charset="2"/>
        <a:buChar char="§"/>
        <a:defRPr sz="1400" kern="1200" cap="none" normalizeH="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9000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None/>
        <a:defRPr sz="1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250983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7pPr>
      <a:lvl8pPr marL="3228975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8pPr>
      <a:lvl9pPr marL="14400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None/>
        <a:defRPr sz="1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pos="7105">
          <p15:clr>
            <a:srgbClr val="F26B43"/>
          </p15:clr>
        </p15:guide>
        <p15:guide id="3" orient="horz" pos="838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42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239BA2-548C-4158-A6B3-33481B16B1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A behavioural science approach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7C5D7A-EB09-4BA4-A9EE-8BC7CBB542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z="4800" dirty="0"/>
              <a:t>Designing for behavioural change: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89BBF-8907-44C8-BEB7-DD885B647C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April 9, 2021</a:t>
            </a:r>
          </a:p>
        </p:txBody>
      </p:sp>
    </p:spTree>
    <p:extLst>
      <p:ext uri="{BB962C8B-B14F-4D97-AF65-F5344CB8AC3E}">
        <p14:creationId xmlns:p14="http://schemas.microsoft.com/office/powerpoint/2010/main" val="2537581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A85631-8F80-4D5D-8E21-7A5A1F23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10</a:t>
            </a:fld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E1745B-6313-4F88-BDDF-AA87D71E8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5400" dirty="0"/>
              <a:t>COM-B model of behaviour</a:t>
            </a:r>
          </a:p>
        </p:txBody>
      </p:sp>
      <p:pic>
        <p:nvPicPr>
          <p:cNvPr id="7" name="Picture 2" descr="Fig. 1">
            <a:extLst>
              <a:ext uri="{FF2B5EF4-FFF2-40B4-BE49-F238E27FC236}">
                <a16:creationId xmlns:a16="http://schemas.microsoft.com/office/drawing/2014/main" id="{E18228E2-A081-49E0-8A37-292926549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/>
          <a:stretch/>
        </p:blipFill>
        <p:spPr bwMode="auto">
          <a:xfrm>
            <a:off x="5562600" y="1707100"/>
            <a:ext cx="4010021" cy="39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3E4140-E018-463B-9812-C151499A1ABF}"/>
              </a:ext>
            </a:extLst>
          </p:cNvPr>
          <p:cNvSpPr/>
          <p:nvPr/>
        </p:nvSpPr>
        <p:spPr>
          <a:xfrm>
            <a:off x="3481057" y="3307731"/>
            <a:ext cx="1239006" cy="488580"/>
          </a:xfrm>
          <a:prstGeom prst="roundRect">
            <a:avLst/>
          </a:prstGeom>
          <a:solidFill>
            <a:srgbClr val="96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/>
              <a:t>motivation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732EC9-956C-42AE-843F-CC7E68E49253}"/>
              </a:ext>
            </a:extLst>
          </p:cNvPr>
          <p:cNvSpPr/>
          <p:nvPr/>
        </p:nvSpPr>
        <p:spPr>
          <a:xfrm>
            <a:off x="1568437" y="3307731"/>
            <a:ext cx="1239006" cy="488580"/>
          </a:xfrm>
          <a:prstGeom prst="round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/>
              <a:t>behaviour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EFBB4F9-C5CE-490C-979C-2000EC450BA0}"/>
              </a:ext>
            </a:extLst>
          </p:cNvPr>
          <p:cNvCxnSpPr>
            <a:cxnSpLocks/>
          </p:cNvCxnSpPr>
          <p:nvPr/>
        </p:nvCxnSpPr>
        <p:spPr>
          <a:xfrm flipV="1">
            <a:off x="2868403" y="2613137"/>
            <a:ext cx="553720" cy="81325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A986B0-B9D9-4E44-804C-955840C37228}"/>
              </a:ext>
            </a:extLst>
          </p:cNvPr>
          <p:cNvCxnSpPr>
            <a:cxnSpLocks/>
          </p:cNvCxnSpPr>
          <p:nvPr/>
        </p:nvCxnSpPr>
        <p:spPr>
          <a:xfrm>
            <a:off x="2868403" y="3684963"/>
            <a:ext cx="553720" cy="81325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AF885B-755E-4ED5-83D0-BC204724AC64}"/>
              </a:ext>
            </a:extLst>
          </p:cNvPr>
          <p:cNvCxnSpPr>
            <a:cxnSpLocks/>
          </p:cNvCxnSpPr>
          <p:nvPr/>
        </p:nvCxnSpPr>
        <p:spPr>
          <a:xfrm>
            <a:off x="2868403" y="3552021"/>
            <a:ext cx="55372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D92017-174D-4844-A538-6DA5370FACD2}"/>
              </a:ext>
            </a:extLst>
          </p:cNvPr>
          <p:cNvCxnSpPr>
            <a:cxnSpLocks/>
          </p:cNvCxnSpPr>
          <p:nvPr/>
        </p:nvCxnSpPr>
        <p:spPr>
          <a:xfrm>
            <a:off x="4100560" y="2831481"/>
            <a:ext cx="0" cy="38100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D58977-A980-45D3-820E-712D3B5E5D65}"/>
              </a:ext>
            </a:extLst>
          </p:cNvPr>
          <p:cNvCxnSpPr>
            <a:cxnSpLocks/>
          </p:cNvCxnSpPr>
          <p:nvPr/>
        </p:nvCxnSpPr>
        <p:spPr>
          <a:xfrm flipV="1">
            <a:off x="4100560" y="3862986"/>
            <a:ext cx="0" cy="38100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CE0C5A-CB2E-46DC-B147-13A3B3F556FB}"/>
              </a:ext>
            </a:extLst>
          </p:cNvPr>
          <p:cNvSpPr/>
          <p:nvPr/>
        </p:nvSpPr>
        <p:spPr>
          <a:xfrm>
            <a:off x="3481057" y="2368847"/>
            <a:ext cx="1239006" cy="488580"/>
          </a:xfrm>
          <a:prstGeom prst="roundRect">
            <a:avLst/>
          </a:prstGeom>
          <a:solidFill>
            <a:srgbClr val="355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/>
              <a:t>capability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F45C5A-0B46-4F6A-9986-E3F2AFC1CC1C}"/>
              </a:ext>
            </a:extLst>
          </p:cNvPr>
          <p:cNvSpPr/>
          <p:nvPr/>
        </p:nvSpPr>
        <p:spPr>
          <a:xfrm>
            <a:off x="3481057" y="4246615"/>
            <a:ext cx="1239006" cy="488580"/>
          </a:xfrm>
          <a:prstGeom prst="roundRect">
            <a:avLst/>
          </a:prstGeom>
          <a:solidFill>
            <a:srgbClr val="7A9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/>
              <a:t>opportunity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D3BA1-EDB0-478B-82D6-9DAF542EBB8B}"/>
              </a:ext>
            </a:extLst>
          </p:cNvPr>
          <p:cNvSpPr/>
          <p:nvPr/>
        </p:nvSpPr>
        <p:spPr>
          <a:xfrm>
            <a:off x="-123177" y="6040868"/>
            <a:ext cx="2509935" cy="503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Michie et al. 2014</a:t>
            </a:r>
          </a:p>
        </p:txBody>
      </p:sp>
    </p:spTree>
    <p:extLst>
      <p:ext uri="{BB962C8B-B14F-4D97-AF65-F5344CB8AC3E}">
        <p14:creationId xmlns:p14="http://schemas.microsoft.com/office/powerpoint/2010/main" val="226589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8696A-A2D7-4634-B57A-E4479EB5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11</a:t>
            </a:fld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51503-037E-4D56-8569-833B2D4E3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en-US" sz="1800" i="0" dirty="0">
              <a:solidFill>
                <a:srgbClr val="000000"/>
              </a:solidFill>
              <a:effectLst/>
              <a:latin typeface="+mn-lt"/>
            </a:endParaRPr>
          </a:p>
          <a:p>
            <a:pPr algn="l"/>
            <a:r>
              <a:rPr lang="en-US" sz="2000" i="0" dirty="0">
                <a:solidFill>
                  <a:srgbClr val="000000"/>
                </a:solidFill>
                <a:effectLst/>
                <a:latin typeface="+mn-lt"/>
              </a:rPr>
              <a:t>Self-efficacy </a:t>
            </a:r>
          </a:p>
          <a:p>
            <a:pPr algn="l"/>
            <a:r>
              <a:rPr lang="en-US" sz="2000" i="0" dirty="0">
                <a:solidFill>
                  <a:srgbClr val="000000"/>
                </a:solidFill>
                <a:effectLst/>
                <a:latin typeface="+mn-lt"/>
              </a:rPr>
              <a:t>Theory of reasoned action</a:t>
            </a:r>
          </a:p>
          <a:p>
            <a:pPr algn="l"/>
            <a:r>
              <a:rPr lang="en-US" sz="2000" i="0" dirty="0">
                <a:solidFill>
                  <a:srgbClr val="000000"/>
                </a:solidFill>
                <a:effectLst/>
                <a:latin typeface="+mn-lt"/>
              </a:rPr>
              <a:t>Theory of planned behaviour</a:t>
            </a:r>
          </a:p>
          <a:p>
            <a:pPr algn="l"/>
            <a:r>
              <a:rPr lang="en-US" sz="2000" i="0" dirty="0">
                <a:solidFill>
                  <a:srgbClr val="000000"/>
                </a:solidFill>
                <a:effectLst/>
                <a:latin typeface="+mn-lt"/>
              </a:rPr>
              <a:t>Transtheoretical or stages of change model</a:t>
            </a:r>
          </a:p>
          <a:p>
            <a:pPr algn="l"/>
            <a:r>
              <a:rPr lang="en-US" sz="2000" i="0" dirty="0">
                <a:solidFill>
                  <a:srgbClr val="000000"/>
                </a:solidFill>
                <a:effectLst/>
                <a:latin typeface="+mn-lt"/>
              </a:rPr>
              <a:t>Health action process approach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algn="ctr"/>
            <a:endParaRPr lang="en-US" b="1" dirty="0">
              <a:latin typeface="+mj-lt"/>
            </a:endParaRPr>
          </a:p>
          <a:p>
            <a:pPr marL="0" indent="0" algn="ctr">
              <a:buNone/>
            </a:pPr>
            <a:r>
              <a:rPr lang="en-US" sz="2800" b="1" dirty="0">
                <a:latin typeface="+mj-lt"/>
              </a:rPr>
              <a:t>Michie et al., identified 83 theories of behaviour change in a cross-disciplinary review</a:t>
            </a:r>
          </a:p>
          <a:p>
            <a:pPr marL="457200" lvl="1" indent="0">
              <a:buNone/>
            </a:pPr>
            <a:endParaRPr lang="en-CA" b="1" dirty="0">
              <a:latin typeface="+mj-lt"/>
            </a:endParaRPr>
          </a:p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F9E8D3-042D-48DB-9EA0-12E76BD06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5400" dirty="0"/>
              <a:t>behavioural change theories </a:t>
            </a:r>
          </a:p>
        </p:txBody>
      </p:sp>
    </p:spTree>
    <p:extLst>
      <p:ext uri="{BB962C8B-B14F-4D97-AF65-F5344CB8AC3E}">
        <p14:creationId xmlns:p14="http://schemas.microsoft.com/office/powerpoint/2010/main" val="3645085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E3696-D69B-4551-BA3A-92E2F622A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800" b="1" dirty="0">
                <a:latin typeface="+mj-lt"/>
              </a:rPr>
              <a:t>The COM-B model is a diagnostic framework that covers a wide range of behavioural determinants or influencers. </a:t>
            </a:r>
          </a:p>
          <a:p>
            <a:pPr marL="0" indent="0">
              <a:buNone/>
            </a:pPr>
            <a:endParaRPr lang="en-US" sz="1400" b="1" dirty="0">
              <a:latin typeface="+mj-lt"/>
            </a:endParaRPr>
          </a:p>
          <a:p>
            <a:r>
              <a:rPr lang="en-US" sz="1600" dirty="0"/>
              <a:t>Capability and Opportunity address the question of whether a person</a:t>
            </a:r>
            <a:r>
              <a:rPr lang="en-US" sz="1600" b="1" dirty="0"/>
              <a:t> </a:t>
            </a:r>
            <a:r>
              <a:rPr lang="en-US" sz="1600" b="1" dirty="0">
                <a:latin typeface="+mj-lt"/>
              </a:rPr>
              <a:t>can or can’t </a:t>
            </a:r>
            <a:r>
              <a:rPr lang="en-US" sz="1600" dirty="0"/>
              <a:t>adopt a particular behaviour while Motivation addresses </a:t>
            </a:r>
            <a:r>
              <a:rPr lang="en-US" sz="1600" b="1" dirty="0">
                <a:latin typeface="+mj-lt"/>
              </a:rPr>
              <a:t>will they or won’t they </a:t>
            </a:r>
            <a:r>
              <a:rPr lang="en-US" sz="1600" dirty="0"/>
              <a:t>adopt it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>
                <a:latin typeface="+mn-lt"/>
              </a:rPr>
              <a:t>This framework suggests that for someone to engage in a particular behaviour at a given moment they must be:</a:t>
            </a:r>
          </a:p>
          <a:p>
            <a:pPr lvl="1"/>
            <a:r>
              <a:rPr lang="en-US" sz="1600" dirty="0">
                <a:latin typeface="+mn-lt"/>
              </a:rPr>
              <a:t> physically and psychologically able to (Capability), </a:t>
            </a:r>
          </a:p>
          <a:p>
            <a:pPr lvl="1"/>
            <a:r>
              <a:rPr lang="en-US" sz="1600" dirty="0">
                <a:latin typeface="+mn-lt"/>
              </a:rPr>
              <a:t>have the social and physical opportunity to do so (Opportunity) </a:t>
            </a:r>
          </a:p>
          <a:p>
            <a:pPr lvl="1"/>
            <a:r>
              <a:rPr lang="en-US" sz="1600" dirty="0">
                <a:latin typeface="+mn-lt"/>
              </a:rPr>
              <a:t>want or need to do the behaviour more than any other (Motivation).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9DBB6B-617C-445B-8A21-17661EFB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1406"/>
            <a:ext cx="11093452" cy="787113"/>
          </a:xfrm>
        </p:spPr>
        <p:txBody>
          <a:bodyPr/>
          <a:lstStyle/>
          <a:p>
            <a:r>
              <a:rPr lang="en-CA" sz="5400" dirty="0"/>
              <a:t>COM-B model of behaviour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D466DFB-0629-42D8-A9E0-EEC3EAB688E6}"/>
              </a:ext>
            </a:extLst>
          </p:cNvPr>
          <p:cNvSpPr/>
          <p:nvPr/>
        </p:nvSpPr>
        <p:spPr>
          <a:xfrm>
            <a:off x="6834710" y="3006810"/>
            <a:ext cx="1909603" cy="914759"/>
          </a:xfrm>
          <a:prstGeom prst="roundRect">
            <a:avLst/>
          </a:prstGeom>
          <a:solidFill>
            <a:srgbClr val="96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latin typeface="+mj-lt"/>
              </a:rPr>
              <a:t>motivation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E48773-0381-41E0-BA36-F2EDBFB2F252}"/>
              </a:ext>
            </a:extLst>
          </p:cNvPr>
          <p:cNvSpPr/>
          <p:nvPr/>
        </p:nvSpPr>
        <p:spPr>
          <a:xfrm>
            <a:off x="9679555" y="3037916"/>
            <a:ext cx="2022355" cy="830207"/>
          </a:xfrm>
          <a:prstGeom prst="round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latin typeface="+mj-lt"/>
              </a:rPr>
              <a:t>behaviour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B3F7B3-D1A9-47CB-8415-E27E2D795489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8744313" y="3919219"/>
            <a:ext cx="1870485" cy="9599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C20E35B-7215-4F63-9E2E-8E9E33D01ED2}"/>
              </a:ext>
            </a:extLst>
          </p:cNvPr>
          <p:cNvCxnSpPr>
            <a:cxnSpLocks/>
            <a:stCxn id="40" idx="3"/>
            <a:endCxn id="34" idx="0"/>
          </p:cNvCxnSpPr>
          <p:nvPr/>
        </p:nvCxnSpPr>
        <p:spPr>
          <a:xfrm>
            <a:off x="8744313" y="2035814"/>
            <a:ext cx="1946420" cy="100210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6D92687-CBE2-4606-BD92-609C52FDFD17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 flipV="1">
            <a:off x="8744313" y="3453020"/>
            <a:ext cx="935242" cy="1117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208298D-9EB6-4C42-922E-6A05EEFE3A49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7789498" y="2517436"/>
            <a:ext cx="14" cy="48937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55168C-DEE5-42EA-982A-869918A0E064}"/>
              </a:ext>
            </a:extLst>
          </p:cNvPr>
          <p:cNvCxnSpPr>
            <a:cxnSpLocks/>
          </p:cNvCxnSpPr>
          <p:nvPr/>
        </p:nvCxnSpPr>
        <p:spPr>
          <a:xfrm flipV="1">
            <a:off x="7789498" y="4031789"/>
            <a:ext cx="0" cy="34481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DE7F54-D952-4BDC-9453-E62A07AD2A0A}"/>
              </a:ext>
            </a:extLst>
          </p:cNvPr>
          <p:cNvSpPr/>
          <p:nvPr/>
        </p:nvSpPr>
        <p:spPr>
          <a:xfrm>
            <a:off x="6834684" y="1562755"/>
            <a:ext cx="1909629" cy="946117"/>
          </a:xfrm>
          <a:prstGeom prst="roundRect">
            <a:avLst/>
          </a:prstGeom>
          <a:solidFill>
            <a:srgbClr val="355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latin typeface="+mj-lt"/>
              </a:rPr>
              <a:t>capability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9A57744-F485-46F1-8D87-95CD05C8FB47}"/>
              </a:ext>
            </a:extLst>
          </p:cNvPr>
          <p:cNvSpPr/>
          <p:nvPr/>
        </p:nvSpPr>
        <p:spPr>
          <a:xfrm>
            <a:off x="6834698" y="4376598"/>
            <a:ext cx="1909615" cy="1005171"/>
          </a:xfrm>
          <a:prstGeom prst="roundRect">
            <a:avLst/>
          </a:prstGeom>
          <a:solidFill>
            <a:srgbClr val="7A9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latin typeface="+mj-lt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345469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50AF2-CE1C-416D-8AFC-B3EF6623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b="1" dirty="0">
                <a:latin typeface="+mj-lt"/>
              </a:rPr>
              <a:t>COM-B model is a framework for understanding behaviour </a:t>
            </a:r>
            <a:r>
              <a:rPr lang="en-US" b="1" dirty="0">
                <a:latin typeface="+mj-lt"/>
              </a:rPr>
              <a:t>around three key determinants: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33C94-EBA1-4BD7-9FC6-486060E0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13</a:t>
            </a:fld>
            <a:endParaRPr lang="en-CA"/>
          </a:p>
        </p:txBody>
      </p:sp>
      <p:pic>
        <p:nvPicPr>
          <p:cNvPr id="7" name="Picture 2" descr="Fig. 1">
            <a:extLst>
              <a:ext uri="{FF2B5EF4-FFF2-40B4-BE49-F238E27FC236}">
                <a16:creationId xmlns:a16="http://schemas.microsoft.com/office/drawing/2014/main" id="{52E3A322-637F-42C7-95CD-36B59002C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3"/>
          <a:stretch/>
        </p:blipFill>
        <p:spPr bwMode="auto">
          <a:xfrm>
            <a:off x="891140" y="1708840"/>
            <a:ext cx="4643434" cy="455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3918CB-3E37-4913-A1CF-58FDA969FF39}"/>
              </a:ext>
            </a:extLst>
          </p:cNvPr>
          <p:cNvSpPr txBox="1"/>
          <p:nvPr/>
        </p:nvSpPr>
        <p:spPr>
          <a:xfrm>
            <a:off x="6753485" y="1299196"/>
            <a:ext cx="488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tx2"/>
                </a:solidFill>
                <a:latin typeface="+mj-lt"/>
              </a:rPr>
              <a:t>Capability: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b="1" dirty="0">
                <a:latin typeface="+mj-lt"/>
              </a:rPr>
              <a:t>physical</a:t>
            </a:r>
            <a:r>
              <a:rPr lang="en-CA" sz="1600" dirty="0"/>
              <a:t>  – a person's physical functioning to do something such as balance, skill, strength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b="1" dirty="0">
                <a:latin typeface="+mj-lt"/>
              </a:rPr>
              <a:t>psychological</a:t>
            </a:r>
            <a:r>
              <a:rPr lang="en-CA" sz="1600" dirty="0"/>
              <a:t> – a person’s mental functioning and knowledge to engage in a specific action</a:t>
            </a:r>
            <a:endParaRPr lang="en-CA" sz="1600" dirty="0">
              <a:solidFill>
                <a:schemeClr val="tx2"/>
              </a:solidFill>
            </a:endParaRPr>
          </a:p>
          <a:p>
            <a:r>
              <a:rPr lang="en-CA" sz="16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003339-3D82-43E7-B5E1-399CE7ED565F}"/>
              </a:ext>
            </a:extLst>
          </p:cNvPr>
          <p:cNvSpPr txBox="1"/>
          <p:nvPr/>
        </p:nvSpPr>
        <p:spPr>
          <a:xfrm>
            <a:off x="6886222" y="2899634"/>
            <a:ext cx="5305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00B050"/>
                </a:solidFill>
                <a:latin typeface="+mj-lt"/>
              </a:rPr>
              <a:t>Opportunity: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b="1" dirty="0"/>
              <a:t>physical </a:t>
            </a:r>
            <a:r>
              <a:rPr lang="en-CA" sz="1600" dirty="0"/>
              <a:t>-  opportunity defined by the physical environment and time such as material and financial resources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b="1" dirty="0"/>
              <a:t>social - </a:t>
            </a:r>
            <a:r>
              <a:rPr lang="en-CA" sz="1600" dirty="0"/>
              <a:t>opportunity defined by social influences and culture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62405-5621-4E34-BAE4-7207FEDBDDFB}"/>
              </a:ext>
            </a:extLst>
          </p:cNvPr>
          <p:cNvSpPr txBox="1"/>
          <p:nvPr/>
        </p:nvSpPr>
        <p:spPr>
          <a:xfrm>
            <a:off x="6999292" y="4698061"/>
            <a:ext cx="4643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C00000"/>
                </a:solidFill>
              </a:rPr>
              <a:t>Motivation: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b="1" dirty="0"/>
              <a:t>reflective</a:t>
            </a:r>
            <a:r>
              <a:rPr lang="en-CA" sz="1600" dirty="0"/>
              <a:t> - conscious thought processes such as plan and evaluations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b="1" dirty="0"/>
              <a:t>autonomic </a:t>
            </a:r>
            <a:r>
              <a:rPr lang="en-CA" sz="1600" dirty="0"/>
              <a:t>- habitual, instinctive, drive-related and affective process such as desires and habits  </a:t>
            </a:r>
          </a:p>
        </p:txBody>
      </p:sp>
    </p:spTree>
    <p:extLst>
      <p:ext uri="{BB962C8B-B14F-4D97-AF65-F5344CB8AC3E}">
        <p14:creationId xmlns:p14="http://schemas.microsoft.com/office/powerpoint/2010/main" val="8368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3274-370B-407B-B3AC-246D7C497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behaviour is part of an interacting system; it does not occur in isolation. 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9103D-F48B-4F0A-8673-75C6E4DC4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06" y="1296365"/>
            <a:ext cx="4978062" cy="4819955"/>
          </a:xfrm>
        </p:spPr>
        <p:txBody>
          <a:bodyPr/>
          <a:lstStyle/>
          <a:p>
            <a:endParaRPr lang="en-CA" sz="1400" dirty="0"/>
          </a:p>
          <a:p>
            <a:endParaRPr lang="en-CA" sz="1400" dirty="0"/>
          </a:p>
          <a:p>
            <a:endParaRPr lang="en-CA" sz="1400" dirty="0"/>
          </a:p>
          <a:p>
            <a:pPr marL="0" indent="0">
              <a:buNone/>
            </a:pPr>
            <a:endParaRPr lang="en-CA" sz="1400" dirty="0"/>
          </a:p>
          <a:p>
            <a:r>
              <a:rPr lang="en-CA" sz="1800" dirty="0"/>
              <a:t>Behaviour does not happen in a vacuum but occurs within a context – the COM-B model is the starting point for understanding behaviour in the context in which it occurs. </a:t>
            </a:r>
          </a:p>
          <a:p>
            <a:endParaRPr lang="en-CA" sz="1800" dirty="0"/>
          </a:p>
          <a:p>
            <a:r>
              <a:rPr lang="en-CA" sz="1800" dirty="0"/>
              <a:t>By identifying what needs to change in the person and/or the environment, we can design an effective intervention to achieve the desired outcome.  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endParaRPr lang="en-CA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49DE39-760B-4D50-8F61-378A1370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14</a:t>
            </a:fld>
            <a:endParaRPr lang="en-CA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D14C57-0976-4AFE-B0AE-02CABEE11A9B}"/>
              </a:ext>
            </a:extLst>
          </p:cNvPr>
          <p:cNvSpPr/>
          <p:nvPr/>
        </p:nvSpPr>
        <p:spPr>
          <a:xfrm>
            <a:off x="9477738" y="3002906"/>
            <a:ext cx="1909603" cy="914759"/>
          </a:xfrm>
          <a:prstGeom prst="roundRect">
            <a:avLst/>
          </a:prstGeom>
          <a:solidFill>
            <a:srgbClr val="96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>
                <a:latin typeface="+mj-lt"/>
              </a:rPr>
              <a:t>motivation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622670D-130E-46FF-899C-EC92FA9E069D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10432526" y="2513532"/>
            <a:ext cx="14" cy="48937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2725AE-AE72-4499-93BA-6592DEBE24C0}"/>
              </a:ext>
            </a:extLst>
          </p:cNvPr>
          <p:cNvCxnSpPr>
            <a:cxnSpLocks/>
          </p:cNvCxnSpPr>
          <p:nvPr/>
        </p:nvCxnSpPr>
        <p:spPr>
          <a:xfrm flipV="1">
            <a:off x="10432526" y="4027885"/>
            <a:ext cx="0" cy="34481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AAEEE2F-7151-4136-9B1D-F0C73C1CE3BF}"/>
              </a:ext>
            </a:extLst>
          </p:cNvPr>
          <p:cNvSpPr/>
          <p:nvPr/>
        </p:nvSpPr>
        <p:spPr>
          <a:xfrm>
            <a:off x="9477712" y="1558851"/>
            <a:ext cx="1909629" cy="946117"/>
          </a:xfrm>
          <a:prstGeom prst="roundRect">
            <a:avLst/>
          </a:prstGeom>
          <a:solidFill>
            <a:srgbClr val="355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>
                <a:latin typeface="+mj-lt"/>
              </a:rPr>
              <a:t>capability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164B587-3620-4537-9BEF-A60C28C1004A}"/>
              </a:ext>
            </a:extLst>
          </p:cNvPr>
          <p:cNvSpPr/>
          <p:nvPr/>
        </p:nvSpPr>
        <p:spPr>
          <a:xfrm>
            <a:off x="9477726" y="4372694"/>
            <a:ext cx="1909615" cy="1005171"/>
          </a:xfrm>
          <a:prstGeom prst="roundRect">
            <a:avLst/>
          </a:prstGeom>
          <a:solidFill>
            <a:srgbClr val="7A9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>
                <a:latin typeface="+mj-lt"/>
              </a:rPr>
              <a:t>opportunity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8624065-37C1-43F2-9F10-EF2FD39BE2E8}"/>
              </a:ext>
            </a:extLst>
          </p:cNvPr>
          <p:cNvGrpSpPr/>
          <p:nvPr/>
        </p:nvGrpSpPr>
        <p:grpSpPr>
          <a:xfrm flipH="1">
            <a:off x="8716929" y="1625367"/>
            <a:ext cx="760783" cy="807868"/>
            <a:chOff x="5675528" y="1553592"/>
            <a:chExt cx="760783" cy="80786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18CE487-0540-4FF5-97FE-6E6B5955CF3C}"/>
                </a:ext>
              </a:extLst>
            </p:cNvPr>
            <p:cNvCxnSpPr>
              <a:cxnSpLocks/>
            </p:cNvCxnSpPr>
            <p:nvPr/>
          </p:nvCxnSpPr>
          <p:spPr>
            <a:xfrm>
              <a:off x="5675528" y="1955915"/>
              <a:ext cx="76078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C6485D-FAF2-4B9A-8A65-60E79660225E}"/>
                </a:ext>
              </a:extLst>
            </p:cNvPr>
            <p:cNvCxnSpPr>
              <a:cxnSpLocks/>
            </p:cNvCxnSpPr>
            <p:nvPr/>
          </p:nvCxnSpPr>
          <p:spPr>
            <a:xfrm>
              <a:off x="6436311" y="1553592"/>
              <a:ext cx="0" cy="8078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3C25E10-E8E3-4145-A6E8-D770048A380E}"/>
              </a:ext>
            </a:extLst>
          </p:cNvPr>
          <p:cNvSpPr txBox="1"/>
          <p:nvPr/>
        </p:nvSpPr>
        <p:spPr>
          <a:xfrm>
            <a:off x="6201414" y="1746237"/>
            <a:ext cx="2521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rgbClr val="355F8A"/>
                </a:solidFill>
                <a:latin typeface="+mj-lt"/>
              </a:rPr>
              <a:t>psychological</a:t>
            </a:r>
            <a:r>
              <a:rPr lang="en-CA" sz="1400" dirty="0">
                <a:solidFill>
                  <a:srgbClr val="355F8A"/>
                </a:solidFill>
              </a:rPr>
              <a:t> of </a:t>
            </a:r>
            <a:r>
              <a:rPr lang="en-CA" sz="1400" b="1" dirty="0">
                <a:solidFill>
                  <a:srgbClr val="355F8A"/>
                </a:solidFill>
                <a:latin typeface="+mj-lt"/>
              </a:rPr>
              <a:t>physical</a:t>
            </a:r>
            <a:r>
              <a:rPr lang="en-CA" sz="1400" dirty="0">
                <a:solidFill>
                  <a:srgbClr val="355F8A"/>
                </a:solidFill>
              </a:rPr>
              <a:t> ability to do a behaviour 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927833-C58C-41E7-B5C8-7F4DC6AC6547}"/>
              </a:ext>
            </a:extLst>
          </p:cNvPr>
          <p:cNvGrpSpPr/>
          <p:nvPr/>
        </p:nvGrpSpPr>
        <p:grpSpPr>
          <a:xfrm flipH="1">
            <a:off x="8716929" y="3056351"/>
            <a:ext cx="760783" cy="807868"/>
            <a:chOff x="5675528" y="1553592"/>
            <a:chExt cx="760783" cy="80786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EB95609-E2DE-489B-9DBB-DD7573A4E924}"/>
                </a:ext>
              </a:extLst>
            </p:cNvPr>
            <p:cNvCxnSpPr>
              <a:cxnSpLocks/>
            </p:cNvCxnSpPr>
            <p:nvPr/>
          </p:nvCxnSpPr>
          <p:spPr>
            <a:xfrm>
              <a:off x="5675528" y="1955915"/>
              <a:ext cx="76078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45A9BEC-B373-48BB-885E-C6E1D353BA68}"/>
                </a:ext>
              </a:extLst>
            </p:cNvPr>
            <p:cNvCxnSpPr>
              <a:cxnSpLocks/>
            </p:cNvCxnSpPr>
            <p:nvPr/>
          </p:nvCxnSpPr>
          <p:spPr>
            <a:xfrm>
              <a:off x="6436311" y="1553592"/>
              <a:ext cx="0" cy="8078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F3DBD2-E89D-438C-81BF-E6C5702C3C6B}"/>
              </a:ext>
            </a:extLst>
          </p:cNvPr>
          <p:cNvGrpSpPr/>
          <p:nvPr/>
        </p:nvGrpSpPr>
        <p:grpSpPr>
          <a:xfrm flipH="1">
            <a:off x="8716929" y="4467437"/>
            <a:ext cx="760783" cy="807868"/>
            <a:chOff x="5675528" y="1553592"/>
            <a:chExt cx="760783" cy="807868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134A84F-5B04-41E0-8532-8EDE0230B45A}"/>
                </a:ext>
              </a:extLst>
            </p:cNvPr>
            <p:cNvCxnSpPr>
              <a:cxnSpLocks/>
            </p:cNvCxnSpPr>
            <p:nvPr/>
          </p:nvCxnSpPr>
          <p:spPr>
            <a:xfrm>
              <a:off x="5675528" y="1955915"/>
              <a:ext cx="76078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9CA525-5F3E-46A4-80EF-8DB6C654D3DE}"/>
                </a:ext>
              </a:extLst>
            </p:cNvPr>
            <p:cNvCxnSpPr>
              <a:cxnSpLocks/>
            </p:cNvCxnSpPr>
            <p:nvPr/>
          </p:nvCxnSpPr>
          <p:spPr>
            <a:xfrm>
              <a:off x="6436311" y="1553592"/>
              <a:ext cx="0" cy="8078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3AF0FE9-99C0-428A-836E-6A041C8F83BC}"/>
              </a:ext>
            </a:extLst>
          </p:cNvPr>
          <p:cNvSpPr txBox="1"/>
          <p:nvPr/>
        </p:nvSpPr>
        <p:spPr>
          <a:xfrm>
            <a:off x="6194754" y="2997009"/>
            <a:ext cx="2521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rgbClr val="963939"/>
                </a:solidFill>
                <a:latin typeface="+mj-lt"/>
              </a:rPr>
              <a:t>reflective</a:t>
            </a:r>
            <a:r>
              <a:rPr lang="en-CA" sz="1400" dirty="0">
                <a:solidFill>
                  <a:srgbClr val="963939"/>
                </a:solidFill>
              </a:rPr>
              <a:t> and </a:t>
            </a:r>
            <a:r>
              <a:rPr lang="en-CA" sz="1400" b="1" dirty="0">
                <a:solidFill>
                  <a:srgbClr val="963939"/>
                </a:solidFill>
                <a:latin typeface="+mj-lt"/>
              </a:rPr>
              <a:t>automatic </a:t>
            </a:r>
            <a:r>
              <a:rPr lang="en-CA" sz="1400" dirty="0">
                <a:solidFill>
                  <a:srgbClr val="963939"/>
                </a:solidFill>
              </a:rPr>
              <a:t>mechanisms that activate a behaviour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DD2375-E4CA-46FC-A123-AB557C25E8F5}"/>
              </a:ext>
            </a:extLst>
          </p:cNvPr>
          <p:cNvSpPr txBox="1"/>
          <p:nvPr/>
        </p:nvSpPr>
        <p:spPr>
          <a:xfrm>
            <a:off x="6194754" y="4339490"/>
            <a:ext cx="2521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rgbClr val="7A9042"/>
                </a:solidFill>
                <a:latin typeface="+mj-lt"/>
              </a:rPr>
              <a:t>physical </a:t>
            </a:r>
            <a:r>
              <a:rPr lang="en-CA" sz="1400" dirty="0">
                <a:solidFill>
                  <a:srgbClr val="7A9042"/>
                </a:solidFill>
              </a:rPr>
              <a:t>and </a:t>
            </a:r>
            <a:r>
              <a:rPr lang="en-CA" sz="1400" b="1" dirty="0">
                <a:solidFill>
                  <a:srgbClr val="7A9042"/>
                </a:solidFill>
                <a:latin typeface="+mj-lt"/>
              </a:rPr>
              <a:t>social </a:t>
            </a:r>
            <a:r>
              <a:rPr lang="en-CA" sz="1400" dirty="0">
                <a:solidFill>
                  <a:srgbClr val="7A9042"/>
                </a:solidFill>
              </a:rPr>
              <a:t>environment that enables the behaviour </a:t>
            </a:r>
          </a:p>
        </p:txBody>
      </p:sp>
    </p:spTree>
    <p:extLst>
      <p:ext uri="{BB962C8B-B14F-4D97-AF65-F5344CB8AC3E}">
        <p14:creationId xmlns:p14="http://schemas.microsoft.com/office/powerpoint/2010/main" val="3296207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616AF2-C721-4365-921A-D5E8BCD5C294}"/>
              </a:ext>
            </a:extLst>
          </p:cNvPr>
          <p:cNvSpPr/>
          <p:nvPr/>
        </p:nvSpPr>
        <p:spPr>
          <a:xfrm>
            <a:off x="-1" y="-401535"/>
            <a:ext cx="13062857" cy="7916305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1400" b="0" i="0" u="none" baseline="0" dirty="0">
              <a:solidFill>
                <a:srgbClr val="FFFFFF"/>
              </a:solidFill>
              <a:latin typeface="Segoe UI Semilight" panose="020B0402040204020203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BB07CCF-99DC-462B-B8AB-DC72B54F8F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09C3F-6542-4802-831C-156C95E9A9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15</a:t>
            </a:fld>
            <a:endParaRPr lang="en-CA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5B8FC20-45DA-41E9-BE1F-8D4A4E467017}"/>
              </a:ext>
            </a:extLst>
          </p:cNvPr>
          <p:cNvSpPr txBox="1">
            <a:spLocks/>
          </p:cNvSpPr>
          <p:nvPr/>
        </p:nvSpPr>
        <p:spPr>
          <a:xfrm>
            <a:off x="718457" y="-118567"/>
            <a:ext cx="5956663" cy="508245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000" b="1" kern="1200">
                <a:solidFill>
                  <a:schemeClr val="tx1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5000" dirty="0">
                <a:solidFill>
                  <a:schemeClr val="bg1"/>
                </a:solidFill>
              </a:rPr>
              <a:t>How can behavioural science help shape behaviour?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E9A5CF-51D4-4AE7-8FFD-BDEB54C21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52" y="6246355"/>
            <a:ext cx="902809" cy="4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4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4B5A186-6D34-4096-A04E-6F6A7B94D3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3636" y="1"/>
            <a:ext cx="12305636" cy="685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D9C08D-E0CF-421C-9938-5B3789F4BA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16</a:t>
            </a:fld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561CF-1825-49CE-955E-FF0F37DE09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381323"/>
            <a:ext cx="4559187" cy="2525487"/>
          </a:xfrm>
        </p:spPr>
        <p:txBody>
          <a:bodyPr/>
          <a:lstStyle/>
          <a:p>
            <a:r>
              <a:rPr lang="en-CA" sz="6000" dirty="0">
                <a:solidFill>
                  <a:schemeClr val="bg1"/>
                </a:solidFill>
              </a:rPr>
              <a:t>behavioural</a:t>
            </a:r>
          </a:p>
          <a:p>
            <a:r>
              <a:rPr lang="en-CA" sz="6000" dirty="0">
                <a:solidFill>
                  <a:schemeClr val="bg1"/>
                </a:solidFill>
              </a:rPr>
              <a:t>nudges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92C978-A972-4D2B-B90D-76A6403E6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52" y="6246355"/>
            <a:ext cx="902809" cy="4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6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F06CF97-5F7D-4893-B659-22A819DDE9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r="15614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E801D-455D-4856-90D2-B0070B14CF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17</a:t>
            </a:fld>
            <a:endParaRPr lang="en-CA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AD16AE5-0680-4D66-A548-033A80D58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456" y="2200087"/>
            <a:ext cx="9507840" cy="2525487"/>
          </a:xfrm>
        </p:spPr>
        <p:txBody>
          <a:bodyPr/>
          <a:lstStyle/>
          <a:p>
            <a:pPr algn="l"/>
            <a:r>
              <a:rPr lang="en-CA" sz="6000" dirty="0"/>
              <a:t>choice architecture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FDA0EA8-9495-48B9-9199-E138F2D04218}"/>
              </a:ext>
            </a:extLst>
          </p:cNvPr>
          <p:cNvSpPr txBox="1">
            <a:spLocks/>
          </p:cNvSpPr>
          <p:nvPr/>
        </p:nvSpPr>
        <p:spPr>
          <a:xfrm>
            <a:off x="530232" y="4820624"/>
            <a:ext cx="10437901" cy="25254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000" b="1" kern="1200">
                <a:solidFill>
                  <a:schemeClr val="tx1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+mn-lt"/>
              </a:rPr>
              <a:t>Designing strategic changes in the context in which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+mn-lt"/>
              </a:rPr>
              <a:t>behaviour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+mn-lt"/>
              </a:rPr>
              <a:t> occurs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rgbClr val="333333"/>
                </a:solidFill>
                <a:latin typeface="+mn-lt"/>
              </a:rPr>
              <a:t>A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+mn-lt"/>
              </a:rPr>
              <a:t>lters people’s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+mn-lt"/>
              </a:rPr>
              <a:t>behaviour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+mn-lt"/>
              </a:rPr>
              <a:t> in a predictable way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dirty="0">
                <a:solidFill>
                  <a:srgbClr val="333333"/>
                </a:solidFill>
                <a:latin typeface="+mn-lt"/>
                <a:ea typeface="+mj-ea"/>
                <a:cs typeface="+mj-cs"/>
              </a:rPr>
              <a:t>Can be visual (e.g., size, </a:t>
            </a:r>
            <a:r>
              <a:rPr lang="en-US" sz="2400" b="0" dirty="0" err="1">
                <a:solidFill>
                  <a:srgbClr val="333333"/>
                </a:solidFill>
                <a:latin typeface="+mn-lt"/>
                <a:ea typeface="+mj-ea"/>
                <a:cs typeface="+mj-cs"/>
              </a:rPr>
              <a:t>colour</a:t>
            </a:r>
            <a:r>
              <a:rPr lang="en-US" sz="2400" b="0" dirty="0">
                <a:solidFill>
                  <a:srgbClr val="333333"/>
                </a:solidFill>
                <a:latin typeface="+mn-lt"/>
                <a:ea typeface="+mj-ea"/>
                <a:cs typeface="+mj-cs"/>
              </a:rPr>
              <a:t>), physical (e.g., placement, availability), language (e.g., tone, instructions), etc. </a:t>
            </a:r>
            <a:endParaRPr lang="en-CA" sz="2400" b="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821F3D-7863-4075-A184-AE890432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52" y="6246355"/>
            <a:ext cx="902809" cy="4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89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A0347-E445-40A4-898D-49BE6F8FA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8"/>
          <a:stretch/>
        </p:blipFill>
        <p:spPr>
          <a:xfrm flipH="1">
            <a:off x="0" y="-1"/>
            <a:ext cx="12194982" cy="6858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56337-A11D-4429-8B9A-EFCD6C60B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F7E65-A64C-4810-B1C1-721FD3DF6535}" type="slidenum">
              <a:rPr kumimoji="0" lang="en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B1B1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rgbClr val="B1B1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83873-F82A-4609-8624-49500BC8F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06" y="1041401"/>
            <a:ext cx="7230534" cy="507491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Understand the factors that act as behavioural drivers or barriers in the categories of Capability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Opportunity and Motivation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All three of which drive behaviour.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Identify any </a:t>
            </a:r>
            <a:r>
              <a:rPr lang="en-US" b="1" dirty="0">
                <a:latin typeface="+mj-lt"/>
              </a:rPr>
              <a:t>barriers</a:t>
            </a:r>
            <a:r>
              <a:rPr lang="en-US" dirty="0">
                <a:latin typeface="+mn-lt"/>
              </a:rPr>
              <a:t> and </a:t>
            </a:r>
            <a:r>
              <a:rPr lang="en-US" b="1" dirty="0">
                <a:latin typeface="+mj-lt"/>
              </a:rPr>
              <a:t>facilitators</a:t>
            </a:r>
            <a:r>
              <a:rPr lang="en-US" dirty="0">
                <a:latin typeface="+mn-lt"/>
              </a:rPr>
              <a:t> to change, and </a:t>
            </a:r>
            <a:r>
              <a:rPr lang="en-US" b="1" dirty="0">
                <a:latin typeface="+mj-lt"/>
              </a:rPr>
              <a:t>what needs to change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Identify mechanisms of action – the 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component of the COM-B </a:t>
            </a:r>
            <a:r>
              <a:rPr lang="en-US" dirty="0">
                <a:latin typeface="+mn-lt"/>
              </a:rPr>
              <a:t>– 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that </a:t>
            </a:r>
            <a:r>
              <a:rPr lang="en-US" b="1" i="0" dirty="0">
                <a:solidFill>
                  <a:srgbClr val="000000"/>
                </a:solidFill>
                <a:effectLst/>
                <a:latin typeface="+mj-lt"/>
              </a:rPr>
              <a:t>can 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become </a:t>
            </a:r>
            <a:r>
              <a:rPr lang="en-US" b="1" i="0" dirty="0">
                <a:solidFill>
                  <a:srgbClr val="000000"/>
                </a:solidFill>
                <a:effectLst/>
                <a:latin typeface="+mj-lt"/>
              </a:rPr>
              <a:t>targets to be addressed by design. </a:t>
            </a:r>
          </a:p>
          <a:p>
            <a:pPr marL="0" indent="0">
              <a:lnSpc>
                <a:spcPct val="100000"/>
              </a:lnSpc>
              <a:buNone/>
            </a:pPr>
            <a:endParaRPr lang="en-CA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92958-7762-41B7-B87C-B7AA4219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5400" dirty="0"/>
              <a:t>designing for behaviour change 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5AEF82-768C-41C0-BD88-F0668CC5A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52" y="6246355"/>
            <a:ext cx="902809" cy="4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1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71517F-ACDD-476A-9F85-6D131CD7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19</a:t>
            </a:fld>
            <a:endParaRPr lang="en-CA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28930DE-D40D-4219-92B5-8D1B64F5C0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991942"/>
              </p:ext>
            </p:extLst>
          </p:nvPr>
        </p:nvGraphicFramePr>
        <p:xfrm>
          <a:off x="557213" y="1041400"/>
          <a:ext cx="11085512" cy="5075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F52EB00-61EB-447B-A03F-61D8734A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FEAT</a:t>
            </a:r>
          </a:p>
        </p:txBody>
      </p:sp>
    </p:spTree>
    <p:extLst>
      <p:ext uri="{BB962C8B-B14F-4D97-AF65-F5344CB8AC3E}">
        <p14:creationId xmlns:p14="http://schemas.microsoft.com/office/powerpoint/2010/main" val="127883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65ED55-D354-426B-AEEB-09495ABB66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BF71EE-1DB8-4827-B87E-578D635A81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301E49-BBD6-4120-BDDE-B43CACF5D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734"/>
            <a:ext cx="12191999" cy="8127468"/>
          </a:xfrm>
          <a:prstGeom prst="rect">
            <a:avLst/>
          </a:prstGeom>
        </p:spPr>
      </p:pic>
      <p:pic>
        <p:nvPicPr>
          <p:cNvPr id="12" name="Picture 11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D135875-2B1F-42A1-BE91-1895539994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14" y="6233794"/>
            <a:ext cx="87982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60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B17DAEB-6722-4C86-8294-29C37BA1AC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2" y="0"/>
            <a:ext cx="12192000" cy="685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A9116C-0D6E-4955-BB2B-B89FED56A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20</a:t>
            </a:fld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D2E47-DACD-4D99-A0B8-0C7AF61457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1" y="520336"/>
            <a:ext cx="5984875" cy="2525487"/>
          </a:xfrm>
        </p:spPr>
        <p:txBody>
          <a:bodyPr/>
          <a:lstStyle/>
          <a:p>
            <a:pPr algn="l"/>
            <a:r>
              <a:rPr lang="en-CA" sz="3000" dirty="0"/>
              <a:t>for a financial institution </a:t>
            </a:r>
          </a:p>
          <a:p>
            <a:pPr algn="l"/>
            <a:r>
              <a:rPr lang="en-CA" sz="4000" dirty="0"/>
              <a:t>to understand barriers to new product adoption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FC7385A-4CFE-4ACD-A2C3-3DCA6BFFF2FE}"/>
              </a:ext>
            </a:extLst>
          </p:cNvPr>
          <p:cNvSpPr txBox="1">
            <a:spLocks/>
          </p:cNvSpPr>
          <p:nvPr/>
        </p:nvSpPr>
        <p:spPr>
          <a:xfrm>
            <a:off x="6273208" y="3429000"/>
            <a:ext cx="4864691" cy="2235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ts val="58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b="0" kern="1200">
                <a:solidFill>
                  <a:schemeClr val="tx1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800"/>
              </a:lnSpc>
              <a:spcBef>
                <a:spcPts val="0"/>
              </a:spcBef>
            </a:pPr>
            <a:r>
              <a:rPr lang="en-US" b="1" dirty="0">
                <a:latin typeface="Century Gothic" panose="020B0502020202020204" pitchFamily="34" charset="0"/>
                <a:ea typeface="+mj-ea"/>
                <a:cs typeface="+mj-cs"/>
              </a:rPr>
              <a:t>created a set of strategic recommendations for targeted communications and messaging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4AFC5A1-E595-43C9-900E-2F69EC2014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5" y="6250758"/>
            <a:ext cx="865532" cy="4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70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8F1C04A-9D86-4AA6-9B24-6E10CB0E1F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A9116C-0D6E-4955-BB2B-B89FED56A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21</a:t>
            </a:fld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D2E47-DACD-4D99-A0B8-0C7AF61457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235" y="812800"/>
            <a:ext cx="5645765" cy="2525487"/>
          </a:xfrm>
        </p:spPr>
        <p:txBody>
          <a:bodyPr/>
          <a:lstStyle/>
          <a:p>
            <a:pPr algn="l"/>
            <a:r>
              <a:rPr lang="en-CA" sz="3000" dirty="0"/>
              <a:t>for a gaming organization </a:t>
            </a:r>
          </a:p>
          <a:p>
            <a:pPr algn="l"/>
            <a:r>
              <a:rPr lang="en-CA" sz="4000" dirty="0"/>
              <a:t>to explore how to move offline consumer behaviour online during COVID-19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FC7385A-4CFE-4ACD-A2C3-3DCA6BFFF2FE}"/>
              </a:ext>
            </a:extLst>
          </p:cNvPr>
          <p:cNvSpPr txBox="1">
            <a:spLocks/>
          </p:cNvSpPr>
          <p:nvPr/>
        </p:nvSpPr>
        <p:spPr>
          <a:xfrm>
            <a:off x="959528" y="2862943"/>
            <a:ext cx="4864691" cy="2235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ts val="58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b="0" kern="1200">
                <a:solidFill>
                  <a:schemeClr val="tx1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800"/>
              </a:lnSpc>
              <a:spcBef>
                <a:spcPts val="0"/>
              </a:spcBef>
            </a:pPr>
            <a:r>
              <a:rPr lang="en-US" b="1" dirty="0">
                <a:latin typeface="Century Gothic" panose="020B0502020202020204" pitchFamily="34" charset="0"/>
                <a:ea typeface="+mj-ea"/>
                <a:cs typeface="+mj-cs"/>
              </a:rPr>
              <a:t>created a set of strategic recommendations for service and product design features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4AFC5A1-E595-43C9-900E-2F69EC2014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5" y="6250758"/>
            <a:ext cx="865532" cy="4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00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65ED55-D354-426B-AEEB-09495ABB66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22</a:t>
            </a:fld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BF71EE-1DB8-4827-B87E-578D635A81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Picture 11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D135875-2B1F-42A1-BE91-189553999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14" y="6233794"/>
            <a:ext cx="879824" cy="499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61A61C-48BE-48CF-BB40-E93382613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68"/>
            <a:ext cx="12192000" cy="7093468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71A745-858E-4F10-BA71-44E18FCF0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52" y="6246355"/>
            <a:ext cx="902809" cy="4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76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5E097E-F116-43C5-B60D-BA86A97B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726" y="6544721"/>
            <a:ext cx="438150" cy="279111"/>
          </a:xfrm>
        </p:spPr>
        <p:txBody>
          <a:bodyPr/>
          <a:lstStyle/>
          <a:p>
            <a:fld id="{1FEF7E65-A64C-4810-B1C1-721FD3DF6535}" type="slidenum">
              <a:rPr lang="en-CA" smtClean="0"/>
              <a:t>23</a:t>
            </a:fld>
            <a:endParaRPr lang="en-CA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A4A297A-F320-4CCA-8F2C-C06264B8ABCE}"/>
              </a:ext>
            </a:extLst>
          </p:cNvPr>
          <p:cNvSpPr txBox="1">
            <a:spLocks/>
          </p:cNvSpPr>
          <p:nvPr/>
        </p:nvSpPr>
        <p:spPr>
          <a:xfrm>
            <a:off x="1373328" y="4158183"/>
            <a:ext cx="2465245" cy="3984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DR. MARINA RAIN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BC796D-8DDB-4ACE-8534-50026A0C1CAD}"/>
              </a:ext>
            </a:extLst>
          </p:cNvPr>
          <p:cNvSpPr txBox="1">
            <a:spLocks/>
          </p:cNvSpPr>
          <p:nvPr/>
        </p:nvSpPr>
        <p:spPr>
          <a:xfrm>
            <a:off x="1373328" y="4385418"/>
            <a:ext cx="2465245" cy="3984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400" b="0" kern="1200">
                <a:solidFill>
                  <a:schemeClr val="tx1"/>
                </a:solidFill>
                <a:latin typeface="+mj-lt"/>
                <a:ea typeface="Malgun Gothic Semilight" panose="020B0502040204020203" pitchFamily="34" charset="-128"/>
                <a:cs typeface="Segoe UI Semilight" panose="020B04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algun Gothic Semilight" panose="020B0502040204020203" pitchFamily="34" charset="-128"/>
                <a:cs typeface="Segoe UI Semilight" panose="020B0402040204020203" pitchFamily="34" charset="0"/>
              </a:rPr>
              <a:t>marinarain@rsginc.net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9C1DA68-4903-4BDC-BB2F-B2DDFFCDF79D}"/>
              </a:ext>
            </a:extLst>
          </p:cNvPr>
          <p:cNvSpPr txBox="1">
            <a:spLocks/>
          </p:cNvSpPr>
          <p:nvPr/>
        </p:nvSpPr>
        <p:spPr>
          <a:xfrm>
            <a:off x="1373328" y="4826918"/>
            <a:ext cx="2465245" cy="3984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ZLATA VOLFSON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390C98A-0E90-438C-951C-DF82A23ECCFE}"/>
              </a:ext>
            </a:extLst>
          </p:cNvPr>
          <p:cNvSpPr txBox="1">
            <a:spLocks/>
          </p:cNvSpPr>
          <p:nvPr/>
        </p:nvSpPr>
        <p:spPr>
          <a:xfrm>
            <a:off x="1373328" y="5079235"/>
            <a:ext cx="2465245" cy="3984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400" b="0" kern="1200">
                <a:solidFill>
                  <a:schemeClr val="tx1"/>
                </a:solidFill>
                <a:latin typeface="+mj-lt"/>
                <a:ea typeface="Malgun Gothic Semilight" panose="020B0502040204020203" pitchFamily="34" charset="-128"/>
                <a:cs typeface="Segoe UI Semilight" panose="020B04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algun Gothic Semilight" panose="020B0502040204020203" pitchFamily="34" charset="-128"/>
                <a:cs typeface="Segoe UI Semilight" panose="020B0402040204020203" pitchFamily="34" charset="0"/>
              </a:rPr>
              <a:t>zlatavolfson@rsginc.net</a:t>
            </a:r>
          </a:p>
        </p:txBody>
      </p:sp>
    </p:spTree>
    <p:extLst>
      <p:ext uri="{BB962C8B-B14F-4D97-AF65-F5344CB8AC3E}">
        <p14:creationId xmlns:p14="http://schemas.microsoft.com/office/powerpoint/2010/main" val="144184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31922F-97CD-46ED-940F-A95CBE010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" y="-592469"/>
            <a:ext cx="12180482" cy="812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434E9F-A530-4154-929C-A483DC8B4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3</a:t>
            </a:fld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30919B-2E72-4FF8-BF16-ED77551C23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2479" y="3163714"/>
            <a:ext cx="5984875" cy="2525487"/>
          </a:xfrm>
        </p:spPr>
        <p:txBody>
          <a:bodyPr/>
          <a:lstStyle/>
          <a:p>
            <a:r>
              <a:rPr lang="en-CA" sz="6000" dirty="0">
                <a:solidFill>
                  <a:schemeClr val="bg1"/>
                </a:solidFill>
              </a:rPr>
              <a:t>say-do gap</a:t>
            </a:r>
          </a:p>
        </p:txBody>
      </p:sp>
      <p:pic>
        <p:nvPicPr>
          <p:cNvPr id="15" name="Picture 1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8F9BC50-740C-4388-8D01-36B9D6C939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14" y="6233794"/>
            <a:ext cx="87982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30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434E9F-A530-4154-929C-A483DC8B4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4</a:t>
            </a:fld>
            <a:endParaRPr lang="en-CA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47E1AD4-9E61-4474-9DDF-28ACDA9E5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5" y="6250758"/>
            <a:ext cx="865532" cy="49179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30919B-2E72-4FF8-BF16-ED77551C23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17354" y="2411239"/>
            <a:ext cx="5984875" cy="2525487"/>
          </a:xfrm>
        </p:spPr>
        <p:txBody>
          <a:bodyPr/>
          <a:lstStyle/>
          <a:p>
            <a:r>
              <a:rPr lang="en-CA" sz="6000" dirty="0">
                <a:solidFill>
                  <a:schemeClr val="bg1"/>
                </a:solidFill>
              </a:rPr>
              <a:t>say-do gap</a:t>
            </a:r>
          </a:p>
        </p:txBody>
      </p:sp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64D3965-3A93-4544-896E-A3686BACDD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14" y="6233794"/>
            <a:ext cx="879824" cy="499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90F7EF-A9A2-42D7-A3A9-63C880913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73579"/>
            <a:ext cx="12582524" cy="83883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16AA09-21AF-40B7-BCEE-1251849E42D6}"/>
              </a:ext>
            </a:extLst>
          </p:cNvPr>
          <p:cNvSpPr/>
          <p:nvPr/>
        </p:nvSpPr>
        <p:spPr>
          <a:xfrm>
            <a:off x="0" y="-380020"/>
            <a:ext cx="13062857" cy="7916305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1400" b="0" i="0" u="none" baseline="0" dirty="0">
              <a:solidFill>
                <a:srgbClr val="FFFFFF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6EFEB05-2C9B-4A31-821C-84ED0AC3ACA8}"/>
              </a:ext>
            </a:extLst>
          </p:cNvPr>
          <p:cNvSpPr txBox="1">
            <a:spLocks/>
          </p:cNvSpPr>
          <p:nvPr/>
        </p:nvSpPr>
        <p:spPr>
          <a:xfrm>
            <a:off x="-839561" y="-257891"/>
            <a:ext cx="11933526" cy="25254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000" b="1" kern="1200">
                <a:solidFill>
                  <a:schemeClr val="tx1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6000" dirty="0">
                <a:solidFill>
                  <a:schemeClr val="bg1"/>
                </a:solidFill>
              </a:rPr>
              <a:t>bridging the say-do gap with behavioural science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5AB110-3FE2-46E4-94DD-4E3B94EE5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52" y="6246355"/>
            <a:ext cx="902809" cy="4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434E9F-A530-4154-929C-A483DC8B4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5</a:t>
            </a:fld>
            <a:endParaRPr lang="en-CA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47E1AD4-9E61-4474-9DDF-28ACDA9E5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5" y="6250758"/>
            <a:ext cx="865532" cy="49179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30919B-2E72-4FF8-BF16-ED77551C23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17354" y="2411239"/>
            <a:ext cx="5984875" cy="2525487"/>
          </a:xfrm>
        </p:spPr>
        <p:txBody>
          <a:bodyPr/>
          <a:lstStyle/>
          <a:p>
            <a:r>
              <a:rPr lang="en-CA" sz="6000" dirty="0">
                <a:solidFill>
                  <a:schemeClr val="bg1"/>
                </a:solidFill>
              </a:rPr>
              <a:t>say-do gap</a:t>
            </a:r>
          </a:p>
        </p:txBody>
      </p:sp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64D3965-3A93-4544-896E-A3686BACDD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14" y="6233794"/>
            <a:ext cx="879824" cy="499915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6EFEB05-2C9B-4A31-821C-84ED0AC3ACA8}"/>
              </a:ext>
            </a:extLst>
          </p:cNvPr>
          <p:cNvSpPr txBox="1">
            <a:spLocks/>
          </p:cNvSpPr>
          <p:nvPr/>
        </p:nvSpPr>
        <p:spPr>
          <a:xfrm>
            <a:off x="-219075" y="-504799"/>
            <a:ext cx="11933526" cy="25254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000" b="1" kern="1200">
                <a:solidFill>
                  <a:schemeClr val="tx1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6000" dirty="0">
                <a:solidFill>
                  <a:schemeClr val="bg1"/>
                </a:solidFill>
              </a:rPr>
              <a:t>bridging the say-do gap with behavioural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46AD0-5A01-43EA-ABAB-742D52FB0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0" y="-1665514"/>
            <a:ext cx="12220810" cy="8523514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595190A-24E5-4D22-A72E-561DC5D5A839}"/>
              </a:ext>
            </a:extLst>
          </p:cNvPr>
          <p:cNvSpPr txBox="1">
            <a:spLocks/>
          </p:cNvSpPr>
          <p:nvPr/>
        </p:nvSpPr>
        <p:spPr>
          <a:xfrm>
            <a:off x="557106" y="1041401"/>
            <a:ext cx="11347610" cy="50749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dirty="0">
                <a:latin typeface="+mn-lt"/>
              </a:rPr>
              <a:t>an interdisciplinary approach to studying </a:t>
            </a:r>
            <a:r>
              <a:rPr lang="en-US" sz="1800" b="1" dirty="0">
                <a:latin typeface="+mn-lt"/>
              </a:rPr>
              <a:t>human </a:t>
            </a:r>
            <a:r>
              <a:rPr lang="en-US" sz="1800" b="1" dirty="0" err="1">
                <a:latin typeface="+mn-lt"/>
              </a:rPr>
              <a:t>behaviour</a:t>
            </a:r>
            <a:r>
              <a:rPr lang="en-US" sz="1800" b="1" dirty="0">
                <a:latin typeface="+mn-lt"/>
              </a:rPr>
              <a:t> and decision making </a:t>
            </a:r>
          </a:p>
          <a:p>
            <a:pPr>
              <a:lnSpc>
                <a:spcPts val="2200"/>
              </a:lnSpc>
            </a:pPr>
            <a:r>
              <a:rPr lang="en-US" sz="1800" dirty="0">
                <a:latin typeface="+mn-lt"/>
              </a:rPr>
              <a:t>investigates the </a:t>
            </a:r>
            <a:r>
              <a:rPr lang="en-US" sz="1800" b="1" dirty="0">
                <a:latin typeface="+mn-lt"/>
              </a:rPr>
              <a:t>systematic, yet predictable </a:t>
            </a:r>
            <a:r>
              <a:rPr lang="en-US" sz="1800" dirty="0">
                <a:latin typeface="+mn-lt"/>
              </a:rPr>
              <a:t>ways in which people act “irrationally”</a:t>
            </a:r>
          </a:p>
          <a:p>
            <a:pPr>
              <a:lnSpc>
                <a:spcPts val="2200"/>
              </a:lnSpc>
            </a:pPr>
            <a:r>
              <a:rPr lang="en-US" sz="1800" dirty="0">
                <a:latin typeface="+mn-lt"/>
              </a:rPr>
              <a:t>allows us to pinpoint and test for the </a:t>
            </a:r>
            <a:r>
              <a:rPr lang="en-US" sz="1800" b="1" dirty="0">
                <a:latin typeface="+mn-lt"/>
              </a:rPr>
              <a:t>most salient drivers of </a:t>
            </a:r>
            <a:r>
              <a:rPr lang="en-US" sz="1800" b="1" dirty="0" err="1">
                <a:latin typeface="+mn-lt"/>
              </a:rPr>
              <a:t>behaviours</a:t>
            </a:r>
            <a:r>
              <a:rPr lang="en-US" sz="1800" dirty="0">
                <a:latin typeface="+mn-lt"/>
              </a:rPr>
              <a:t> without asking consumers to articulate them in their own words</a:t>
            </a:r>
          </a:p>
          <a:p>
            <a:pPr>
              <a:lnSpc>
                <a:spcPts val="2200"/>
              </a:lnSpc>
            </a:pPr>
            <a:endParaRPr lang="en-CA" sz="1800" dirty="0">
              <a:latin typeface="+mn-lt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9575ABC4-5B86-40FF-9A82-2AE329B16CCE}"/>
              </a:ext>
            </a:extLst>
          </p:cNvPr>
          <p:cNvSpPr txBox="1">
            <a:spLocks/>
          </p:cNvSpPr>
          <p:nvPr/>
        </p:nvSpPr>
        <p:spPr>
          <a:xfrm>
            <a:off x="549274" y="82234"/>
            <a:ext cx="11093452" cy="787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62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/>
              <a:t>behavioural science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C3F21E-6A7D-4747-80D0-D61ED6E8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52" y="6246355"/>
            <a:ext cx="902809" cy="4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69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3C64547E-B470-4860-A4B2-82E87252EE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759AF5-B32B-442D-A0B3-53CBBC088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6</a:t>
            </a:fld>
            <a:endParaRPr lang="en-CA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6B9194E-3330-4F9F-89DD-7B4EBC67B5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5" y="6250758"/>
            <a:ext cx="865532" cy="491794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72352EA-EA43-4383-8D26-99847D634059}"/>
              </a:ext>
            </a:extLst>
          </p:cNvPr>
          <p:cNvSpPr txBox="1">
            <a:spLocks/>
          </p:cNvSpPr>
          <p:nvPr/>
        </p:nvSpPr>
        <p:spPr>
          <a:xfrm>
            <a:off x="4077788" y="-2800081"/>
            <a:ext cx="6237514" cy="482119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000" b="1" kern="1200">
                <a:solidFill>
                  <a:schemeClr val="tx1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en-CA" sz="4000" dirty="0"/>
              <a:t>understand behaviour</a:t>
            </a:r>
          </a:p>
          <a:p>
            <a:pPr marL="742950" indent="-742950" algn="l">
              <a:buAutoNum type="arabicPeriod"/>
            </a:pPr>
            <a:r>
              <a:rPr lang="en-CA" sz="4000" dirty="0"/>
              <a:t>shape behaviour</a:t>
            </a:r>
          </a:p>
        </p:txBody>
      </p:sp>
    </p:spTree>
    <p:extLst>
      <p:ext uri="{BB962C8B-B14F-4D97-AF65-F5344CB8AC3E}">
        <p14:creationId xmlns:p14="http://schemas.microsoft.com/office/powerpoint/2010/main" val="1429595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7D37D2-A659-4CFC-AE86-7B42D392D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7</a:t>
            </a:fld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4817CA-DD8F-40D5-9DC5-BC44C99A10C4}"/>
              </a:ext>
            </a:extLst>
          </p:cNvPr>
          <p:cNvSpPr txBox="1">
            <a:spLocks/>
          </p:cNvSpPr>
          <p:nvPr/>
        </p:nvSpPr>
        <p:spPr>
          <a:xfrm>
            <a:off x="6237514" y="0"/>
            <a:ext cx="5257800" cy="496270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7000" b="1" kern="1200">
                <a:solidFill>
                  <a:schemeClr val="tx1"/>
                </a:solidFill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000" b="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4500" dirty="0"/>
              <a:t>How can behavioural science help understand the “why” behind behaviour?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AFA324-BE3E-40F0-AC2E-C61C2DF90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1" y="108856"/>
            <a:ext cx="4749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53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8E9D8-17FA-4460-BCAA-D1EF6295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8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4BC46-FA01-48F7-88BA-14682C831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“Interventions that are underpinned by theoretically – driven behaviour change models are more successful and lead to longer lasting changes”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sz="2000" dirty="0"/>
              <a:t>(Michie &amp; Abraham, 2004)</a:t>
            </a:r>
          </a:p>
        </p:txBody>
      </p:sp>
    </p:spTree>
    <p:extLst>
      <p:ext uri="{BB962C8B-B14F-4D97-AF65-F5344CB8AC3E}">
        <p14:creationId xmlns:p14="http://schemas.microsoft.com/office/powerpoint/2010/main" val="2811391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92958-7762-41B7-B87C-B7AA4219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do we apply a behaviour change framework in research?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83873-F82A-4609-8624-49500BC8F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Using this framework increases our confidence that our behavioural diagnostics method has covered the relevant domains known to influence behaviour. </a:t>
            </a:r>
          </a:p>
          <a:p>
            <a:pPr marL="0" indent="0">
              <a:buNone/>
            </a:pPr>
            <a:endParaRPr lang="en-CA" sz="2400" dirty="0"/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latin typeface="+mj-lt"/>
              </a:rPr>
              <a:t>Provides a framework to facilitate accumulation of evidence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b="1" dirty="0">
                <a:latin typeface="+mj-lt"/>
              </a:rPr>
              <a:t>Identifies barriers and facilitators to change, and what needs to change 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b="1" dirty="0">
                <a:latin typeface="+mj-lt"/>
              </a:rPr>
              <a:t>Identifies mechanisms of action. Generates evidence that can be used to design interventions and change behaviour </a:t>
            </a:r>
          </a:p>
          <a:p>
            <a:pPr marL="457200" indent="-457200">
              <a:buFont typeface="+mj-lt"/>
              <a:buAutoNum type="arabicPeriod" startAt="3"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56337-A11D-4429-8B9A-EFCD6C60B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7E65-A64C-4810-B1C1-721FD3DF6535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8673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5"/>
  <p:tag name="MIO_SHOW_DATE" val="False"/>
  <p:tag name="MIO_SHOW_FOOTER" val="False"/>
  <p:tag name="MIO_SHOW_PAGENUMBER" val="True"/>
  <p:tag name="MIO_AVOID_BLANK_LAYOUT" val="True"/>
  <p:tag name="MIO_CD_LAYOUT_VALID_AREA" val="False"/>
  <p:tag name="MIO_NUMBER_OF_VALID_LAYOUTS" val="19"/>
  <p:tag name="MIO_HDS" val="True"/>
  <p:tag name="MIO_SKIPVERSION" val="01.01.0001 00:00:00"/>
  <p:tag name="MIO_EKGUID" val="b118b562-68bc-4272-9a66-6bb488639809"/>
  <p:tag name="MIO_UPDATE" val="True"/>
  <p:tag name="MIO_VERSION" val="17.04.2019 10:39:16"/>
  <p:tag name="MIO_DBID" val="FF446C22-281A-4A47-B8CB-80B80CB06C3A"/>
  <p:tag name="MIO_LASTDOWNLOADED" val="17.04.2019 10:39:16"/>
  <p:tag name="MIO_OBJECTNAME" val="research strategy group 16by9"/>
  <p:tag name="MIO_LASTEDITORNAME" val="Sandy Wu"/>
  <p:tag name="MIO_CDID" val="85d01db6-03b3-47d3-a645-a80ff0ca1457"/>
  <p:tag name="MIO_PRESI_FIRST_SLIDENUMBER" val="1"/>
</p:tagLst>
</file>

<file path=ppt/theme/theme1.xml><?xml version="1.0" encoding="utf-8"?>
<a:theme xmlns:a="http://schemas.openxmlformats.org/drawingml/2006/main" name="report template">
  <a:themeElements>
    <a:clrScheme name="Custom 212">
      <a:dk1>
        <a:srgbClr val="000000"/>
      </a:dk1>
      <a:lt1>
        <a:srgbClr val="FFFFFF"/>
      </a:lt1>
      <a:dk2>
        <a:srgbClr val="031F94"/>
      </a:dk2>
      <a:lt2>
        <a:srgbClr val="D0D0E0"/>
      </a:lt2>
      <a:accent1>
        <a:srgbClr val="052AC6"/>
      </a:accent1>
      <a:accent2>
        <a:srgbClr val="27A6FD"/>
      </a:accent2>
      <a:accent3>
        <a:srgbClr val="78D200"/>
      </a:accent3>
      <a:accent4>
        <a:srgbClr val="FDDC13"/>
      </a:accent4>
      <a:accent5>
        <a:srgbClr val="BF29FB"/>
      </a:accent5>
      <a:accent6>
        <a:srgbClr val="B1B1CC"/>
      </a:accent6>
      <a:hlink>
        <a:srgbClr val="002060"/>
      </a:hlink>
      <a:folHlink>
        <a:srgbClr val="371D2A"/>
      </a:folHlink>
    </a:clrScheme>
    <a:fontScheme name="RSG report">
      <a:majorFont>
        <a:latin typeface="Century Gothic"/>
        <a:ea typeface=""/>
        <a:cs typeface=""/>
      </a:majorFont>
      <a:minorFont>
        <a:latin typeface="Malgun Gothic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port template">
  <a:themeElements>
    <a:clrScheme name="Custom 191">
      <a:dk1>
        <a:srgbClr val="050507"/>
      </a:dk1>
      <a:lt1>
        <a:srgbClr val="FBFDFF"/>
      </a:lt1>
      <a:dk2>
        <a:srgbClr val="031F94"/>
      </a:dk2>
      <a:lt2>
        <a:srgbClr val="D0D0E0"/>
      </a:lt2>
      <a:accent1>
        <a:srgbClr val="052AC6"/>
      </a:accent1>
      <a:accent2>
        <a:srgbClr val="27A6FD"/>
      </a:accent2>
      <a:accent3>
        <a:srgbClr val="78D200"/>
      </a:accent3>
      <a:accent4>
        <a:srgbClr val="FDDC13"/>
      </a:accent4>
      <a:accent5>
        <a:srgbClr val="BF29FB"/>
      </a:accent5>
      <a:accent6>
        <a:srgbClr val="B1B1CC"/>
      </a:accent6>
      <a:hlink>
        <a:srgbClr val="002060"/>
      </a:hlink>
      <a:folHlink>
        <a:srgbClr val="371D2A"/>
      </a:folHlink>
    </a:clrScheme>
    <a:fontScheme name="RSG report">
      <a:majorFont>
        <a:latin typeface="Century Gothic"/>
        <a:ea typeface=""/>
        <a:cs typeface=""/>
      </a:majorFont>
      <a:minorFont>
        <a:latin typeface="Malgun Gothic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RSG">
      <a:dk1>
        <a:srgbClr val="404040"/>
      </a:dk1>
      <a:lt1>
        <a:sysClr val="window" lastClr="FFFFFF"/>
      </a:lt1>
      <a:dk2>
        <a:srgbClr val="A6A6A6"/>
      </a:dk2>
      <a:lt2>
        <a:srgbClr val="FFFFFF"/>
      </a:lt2>
      <a:accent1>
        <a:srgbClr val="8CC63F"/>
      </a:accent1>
      <a:accent2>
        <a:srgbClr val="9331D5"/>
      </a:accent2>
      <a:accent3>
        <a:srgbClr val="269EDF"/>
      </a:accent3>
      <a:accent4>
        <a:srgbClr val="3F4CC5"/>
      </a:accent4>
      <a:accent5>
        <a:srgbClr val="A0E446"/>
      </a:accent5>
      <a:accent6>
        <a:srgbClr val="A350DB"/>
      </a:accent6>
      <a:hlink>
        <a:srgbClr val="7F7F7F"/>
      </a:hlink>
      <a:folHlink>
        <a:srgbClr val="404040"/>
      </a:folHlink>
    </a:clrScheme>
    <a:fontScheme name="RSG">
      <a:majorFont>
        <a:latin typeface="Century Gothic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400" b="0" i="0" u="none" baseline="0" dirty="0" smtClean="0">
            <a:solidFill>
              <a:srgbClr val="FFFFFF"/>
            </a:solidFill>
            <a:latin typeface="Segoe UI Semilight" panose="020B040204020402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rtlCol="0">
        <a:spAutoFit/>
      </a:bodyPr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400" b="0" i="0" u="none" baseline="0" dirty="0" smtClean="0">
            <a:solidFill>
              <a:srgbClr val="404040"/>
            </a:solidFill>
            <a:latin typeface="Segoe UI Semilight" panose="020B04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EC8757D-EA9A-4F80-803E-6A4B3B5D5AD7}" vid="{D25F9E4D-3395-436C-94B3-97419A9102E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</TotalTime>
  <Words>1051</Words>
  <Application>Microsoft Office PowerPoint</Application>
  <PresentationFormat>Widescreen</PresentationFormat>
  <Paragraphs>163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Malgun Gothic Semilight</vt:lpstr>
      <vt:lpstr>Arial</vt:lpstr>
      <vt:lpstr>Calibri</vt:lpstr>
      <vt:lpstr>Century Gothic</vt:lpstr>
      <vt:lpstr>Segoe UI</vt:lpstr>
      <vt:lpstr>Segoe UI Semilight</vt:lpstr>
      <vt:lpstr>Wingdings</vt:lpstr>
      <vt:lpstr>report template</vt:lpstr>
      <vt:lpstr>report template</vt:lpstr>
      <vt:lpstr>1_Office Theme</vt:lpstr>
      <vt:lpstr>Designing for behavioural change: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we apply a behaviour change framework in research?</vt:lpstr>
      <vt:lpstr>COM-B model of behaviour</vt:lpstr>
      <vt:lpstr>behavioural change theories </vt:lpstr>
      <vt:lpstr>COM-B model of behaviour </vt:lpstr>
      <vt:lpstr>COM-B model is a framework for understanding behaviour around three key determinants:</vt:lpstr>
      <vt:lpstr>behaviour is part of an interacting system; it does not occur in isolation. </vt:lpstr>
      <vt:lpstr>PowerPoint Presentation</vt:lpstr>
      <vt:lpstr>PowerPoint Presentation</vt:lpstr>
      <vt:lpstr>PowerPoint Presentation</vt:lpstr>
      <vt:lpstr>designing for behaviour change </vt:lpstr>
      <vt:lpstr>FEAT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STRATEGY GROUP</dc:title>
  <dc:creator>Office1</dc:creator>
  <cp:lastModifiedBy>Zlata Volfson</cp:lastModifiedBy>
  <cp:revision>111</cp:revision>
  <dcterms:created xsi:type="dcterms:W3CDTF">2020-10-04T23:45:05Z</dcterms:created>
  <dcterms:modified xsi:type="dcterms:W3CDTF">2021-04-09T13:09:22Z</dcterms:modified>
</cp:coreProperties>
</file>