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443" r:id="rId2"/>
    <p:sldId id="1535" r:id="rId3"/>
    <p:sldId id="1536" r:id="rId4"/>
    <p:sldId id="1580" r:id="rId5"/>
    <p:sldId id="1628" r:id="rId6"/>
    <p:sldId id="1440" r:id="rId7"/>
    <p:sldId id="1641" r:id="rId8"/>
    <p:sldId id="1613" r:id="rId9"/>
    <p:sldId id="1609" r:id="rId10"/>
    <p:sldId id="1656" r:id="rId11"/>
    <p:sldId id="1614" r:id="rId12"/>
    <p:sldId id="1615" r:id="rId13"/>
    <p:sldId id="1616" r:id="rId14"/>
    <p:sldId id="1611" r:id="rId15"/>
    <p:sldId id="1617" r:id="rId16"/>
    <p:sldId id="1618" r:id="rId17"/>
    <p:sldId id="1629" r:id="rId18"/>
    <p:sldId id="1630" r:id="rId19"/>
    <p:sldId id="1631" r:id="rId20"/>
    <p:sldId id="1632" r:id="rId21"/>
    <p:sldId id="1633" r:id="rId22"/>
    <p:sldId id="1634" r:id="rId23"/>
    <p:sldId id="1635" r:id="rId24"/>
    <p:sldId id="1652" r:id="rId25"/>
    <p:sldId id="1643" r:id="rId26"/>
    <p:sldId id="1638" r:id="rId27"/>
    <p:sldId id="1646" r:id="rId28"/>
    <p:sldId id="1651" r:id="rId29"/>
    <p:sldId id="1649" r:id="rId30"/>
    <p:sldId id="1647" r:id="rId31"/>
    <p:sldId id="1648" r:id="rId32"/>
    <p:sldId id="1564" r:id="rId33"/>
    <p:sldId id="1662" r:id="rId34"/>
    <p:sldId id="1445" r:id="rId35"/>
    <p:sldId id="1657" r:id="rId36"/>
    <p:sldId id="1658" r:id="rId37"/>
    <p:sldId id="1660" r:id="rId38"/>
    <p:sldId id="1407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stas Sigalos" initials="CS" lastIdx="2" clrIdx="0">
    <p:extLst>
      <p:ext uri="{19B8F6BF-5375-455C-9EA6-DF929625EA0E}">
        <p15:presenceInfo xmlns:p15="http://schemas.microsoft.com/office/powerpoint/2012/main" userId="3b4a689290e168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5A8"/>
    <a:srgbClr val="FFFFFF"/>
    <a:srgbClr val="EBF0F9"/>
    <a:srgbClr val="000000"/>
    <a:srgbClr val="D6DCE5"/>
    <a:srgbClr val="FF5050"/>
    <a:srgbClr val="333F50"/>
    <a:srgbClr val="4DA2B9"/>
    <a:srgbClr val="00B050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Μεσαίο στυλ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Φωτεινό στυλ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Φωτεινό στυλ 1 - Έμφαση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2" autoAdjust="0"/>
    <p:restoredTop sz="95262" autoAdjust="0"/>
  </p:normalViewPr>
  <p:slideViewPr>
    <p:cSldViewPr snapToGrid="0">
      <p:cViewPr varScale="1">
        <p:scale>
          <a:sx n="114" d="100"/>
          <a:sy n="114" d="100"/>
        </p:scale>
        <p:origin x="9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7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l-GR" sz="2400" b="1" dirty="0"/>
              <a:t>ΠΡΟΦΙΛ ΕΡΩΤΩΜΕΝΩΝ*</a:t>
            </a:r>
          </a:p>
        </c:rich>
      </c:tx>
      <c:layout>
        <c:manualLayout>
          <c:xMode val="edge"/>
          <c:yMode val="edge"/>
          <c:x val="0.4043785644051130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title>
    <c:autoTitleDeleted val="0"/>
    <c:plotArea>
      <c:layout>
        <c:manualLayout>
          <c:layoutTarget val="inner"/>
          <c:xMode val="edge"/>
          <c:yMode val="edge"/>
          <c:x val="0.32107068911651698"/>
          <c:y val="0.17148731408573928"/>
          <c:w val="0.57423107745459412"/>
          <c:h val="0.75320632837561974"/>
        </c:manualLayout>
      </c:layout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00">
        <a:alpha val="60000"/>
      </a:srgbClr>
    </a:solidFill>
    <a:ln>
      <a:noFill/>
    </a:ln>
    <a:effectLst/>
  </c:spPr>
  <c:txPr>
    <a:bodyPr/>
    <a:lstStyle/>
    <a:p>
      <a:pPr>
        <a:defRPr sz="1100" b="0">
          <a:solidFill>
            <a:schemeClr val="bg1"/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39156014421501"/>
          <c:y val="0.17148731408573928"/>
          <c:w val="0.5013861029170763"/>
          <c:h val="0.76061373578302716"/>
        </c:manualLayout>
      </c:layout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00">
        <a:alpha val="60000"/>
      </a:srgbClr>
    </a:solidFill>
    <a:ln>
      <a:noFill/>
    </a:ln>
    <a:effectLst/>
  </c:spPr>
  <c:txPr>
    <a:bodyPr/>
    <a:lstStyle/>
    <a:p>
      <a:pPr>
        <a:defRPr sz="1100" b="0">
          <a:solidFill>
            <a:schemeClr val="bg1"/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/>
              <a:t>Weighted Sample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B93-4F1B-8577-0B8F7A7B937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5B93-4F1B-8577-0B8F7A7B937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B93-4F1B-8577-0B8F7A7B937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5B93-4F1B-8577-0B8F7A7B9377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93-4F1B-8577-0B8F7A7B9377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93-4F1B-8577-0B8F7A7B9377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93-4F1B-8577-0B8F7A7B9377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93-4F1B-8577-0B8F7A7B93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North America</c:v>
                </c:pt>
                <c:pt idx="1">
                  <c:v>South America</c:v>
                </c:pt>
                <c:pt idx="2">
                  <c:v>Europe</c:v>
                </c:pt>
                <c:pt idx="3">
                  <c:v>Asia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0.16</c:v>
                </c:pt>
                <c:pt idx="1">
                  <c:v>0.1</c:v>
                </c:pt>
                <c:pt idx="2">
                  <c:v>0.41</c:v>
                </c:pt>
                <c:pt idx="3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93-4F1B-8577-0B8F7A7B9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07391019337922"/>
          <c:y val="0.87296393108217429"/>
          <c:w val="0.62482743362831861"/>
          <c:h val="6.939094819415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3122326843566"/>
          <c:y val="3.0129075200112848E-2"/>
          <c:w val="0.5880153649363743"/>
          <c:h val="0.93964317914181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bg2">
                <a:lumMod val="50000"/>
                <a:alpha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Excellent/ Very good health condition</c:v>
                </c:pt>
              </c:strCache>
            </c:strRef>
          </c:cat>
          <c:val>
            <c:numRef>
              <c:f>Φύλλο1!$B$2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3-43D9-A8DB-886C175A3AE8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S.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Excellent/ Very good health condition</c:v>
                </c:pt>
              </c:strCache>
            </c:strRef>
          </c:cat>
          <c:val>
            <c:numRef>
              <c:f>Φύλλο1!$C$2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8-45C4-A13A-3520D364800D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Excellent/ Very good health condition</c:v>
                </c:pt>
              </c:strCache>
            </c:strRef>
          </c:cat>
          <c:val>
            <c:numRef>
              <c:f>Φύλλο1!$D$2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08-45C4-A13A-3520D364800D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Excellent/ Very good health condition</c:v>
                </c:pt>
              </c:strCache>
            </c:strRef>
          </c:cat>
          <c:val>
            <c:numRef>
              <c:f>Φύλλο1!$E$2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08-45C4-A13A-3520D364800D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Excellent/ Very good health condition</c:v>
                </c:pt>
              </c:strCache>
            </c:strRef>
          </c:cat>
          <c:val>
            <c:numRef>
              <c:f>Φύλλο1!$F$2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08-45C4-A13A-3520D3648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0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3122326843566"/>
          <c:y val="3.0129075200112848E-2"/>
          <c:w val="0.5880153649363743"/>
          <c:h val="0.93964317914181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bg2">
                <a:lumMod val="50000"/>
                <a:alpha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Medic/ Health check at least once a year</c:v>
                </c:pt>
              </c:strCache>
            </c:strRef>
          </c:cat>
          <c:val>
            <c:numRef>
              <c:f>Φύλλο1!$B$2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8-4EBB-9945-956DB12D4DEA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S.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Medic/ Health check at least once a year</c:v>
                </c:pt>
              </c:strCache>
            </c:strRef>
          </c:cat>
          <c:val>
            <c:numRef>
              <c:f>Φύλλο1!$C$2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8-4EBB-9945-956DB12D4DEA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Medic/ Health check at least once a year</c:v>
                </c:pt>
              </c:strCache>
            </c:strRef>
          </c:cat>
          <c:val>
            <c:numRef>
              <c:f>Φύλλο1!$D$2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E8-4EBB-9945-956DB12D4DEA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Medic/ Health check at least once a year</c:v>
                </c:pt>
              </c:strCache>
            </c:strRef>
          </c:cat>
          <c:val>
            <c:numRef>
              <c:f>Φύλλο1!$E$2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E8-4EBB-9945-956DB12D4DEA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Medic/ Health check at least once a year</c:v>
                </c:pt>
              </c:strCache>
            </c:strRef>
          </c:cat>
          <c:val>
            <c:numRef>
              <c:f>Φύλλο1!$F$2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E8-4EBB-9945-956DB12D4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0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3122326843566"/>
          <c:y val="3.0129075200112848E-2"/>
          <c:w val="0.58963549289586648"/>
          <c:h val="0.93964317914181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bg2">
                <a:lumMod val="50000"/>
                <a:alpha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Exercise frequency (times a month)</c:v>
                </c:pt>
              </c:strCache>
            </c:strRef>
          </c:cat>
          <c:val>
            <c:numRef>
              <c:f>Φύλλο1!$B$2</c:f>
              <c:numCache>
                <c:formatCode>0.00</c:formatCode>
                <c:ptCount val="1"/>
                <c:pt idx="0">
                  <c:v>11.24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9A-4DFC-9201-3A2D8E5AA88F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Exercise frequency (times a month)</c:v>
                </c:pt>
              </c:strCache>
            </c:strRef>
          </c:cat>
          <c:val>
            <c:numRef>
              <c:f>Φύλλο1!$C$2</c:f>
              <c:numCache>
                <c:formatCode>0.00</c:formatCode>
                <c:ptCount val="1"/>
                <c:pt idx="0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9A-4DFC-9201-3A2D8E5AA88F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Exercise frequency (times a month)</c:v>
                </c:pt>
              </c:strCache>
            </c:strRef>
          </c:cat>
          <c:val>
            <c:numRef>
              <c:f>Φύλλο1!$D$2</c:f>
              <c:numCache>
                <c:formatCode>0.00</c:formatCode>
                <c:ptCount val="1"/>
                <c:pt idx="0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9A-4DFC-9201-3A2D8E5AA88F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Exercise frequency (times a month)</c:v>
                </c:pt>
              </c:strCache>
            </c:strRef>
          </c:cat>
          <c:val>
            <c:numRef>
              <c:f>Φύλλο1!$E$2</c:f>
              <c:numCache>
                <c:formatCode>0.00</c:formatCode>
                <c:ptCount val="1"/>
                <c:pt idx="0">
                  <c:v>9.2100000000000009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9A-4DFC-9201-3A2D8E5AA88F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Exercise frequency (times a month)</c:v>
                </c:pt>
              </c:strCache>
            </c:strRef>
          </c:cat>
          <c:val>
            <c:numRef>
              <c:f>Φύλλο1!$F$2</c:f>
              <c:numCache>
                <c:formatCode>0.00</c:formatCode>
                <c:ptCount val="1"/>
                <c:pt idx="0">
                  <c:v>10.68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9A-4DFC-9201-3A2D8E5AA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20"/>
          <c:min val="0"/>
        </c:scaling>
        <c:delete val="1"/>
        <c:axPos val="b"/>
        <c:numFmt formatCode="#,##0.0" sourceLinked="0"/>
        <c:majorTickMark val="out"/>
        <c:minorTickMark val="none"/>
        <c:tickLblPos val="nextTo"/>
        <c:crossAx val="45625142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19810458881558E-2"/>
          <c:y val="9.9657149895981609E-2"/>
          <c:w val="0.84760494319014101"/>
          <c:h val="0.64326344027154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Definetely/ Somewhat Healthier Diet</c:v>
                </c:pt>
              </c:strCache>
            </c:strRef>
          </c:cat>
          <c:val>
            <c:numRef>
              <c:f>Φύλλο1!$B$2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00-4EA2-9D50-163B71AB6BC9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Definetely/ Somewhat Healthier Diet</c:v>
                </c:pt>
              </c:strCache>
            </c:strRef>
          </c:cat>
          <c:val>
            <c:numRef>
              <c:f>Φύλλο1!$C$2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00-4EA2-9D50-163B71AB6BC9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Definetely/ Somewhat Healthier Diet</c:v>
                </c:pt>
              </c:strCache>
            </c:strRef>
          </c:cat>
          <c:val>
            <c:numRef>
              <c:f>Φύλλο1!$D$2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00-4EA2-9D50-163B71AB6BC9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S.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Definetely/ Somewhat Healthier Diet</c:v>
                </c:pt>
              </c:strCache>
            </c:strRef>
          </c:cat>
          <c:val>
            <c:numRef>
              <c:f>Φύλλο1!$E$2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00-4EA2-9D50-163B71AB6BC9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rgbClr val="767171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Definetely/ Somewhat Healthier Diet</c:v>
                </c:pt>
              </c:strCache>
            </c:strRef>
          </c:cat>
          <c:val>
            <c:numRef>
              <c:f>Φύλλο1!$F$2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00-4EA2-9D50-163B71AB6B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3122326843566"/>
          <c:y val="3.0129075200112848E-2"/>
          <c:w val="0.5880153649363743"/>
          <c:h val="0.93964317914181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bg2">
                <a:lumMod val="50000"/>
                <a:alpha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I always/ often research on nutritional value</c:v>
                </c:pt>
              </c:strCache>
            </c:strRef>
          </c:cat>
          <c:val>
            <c:numRef>
              <c:f>Φύλλο1!$B$2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23-43D9-A8DB-886C175A3AE8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S.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I always/ often research on nutritional value</c:v>
                </c:pt>
              </c:strCache>
            </c:strRef>
          </c:cat>
          <c:val>
            <c:numRef>
              <c:f>Φύλλο1!$C$2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08-45C4-A13A-3520D364800D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I always/ often research on nutritional value</c:v>
                </c:pt>
              </c:strCache>
            </c:strRef>
          </c:cat>
          <c:val>
            <c:numRef>
              <c:f>Φύλλο1!$D$2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08-45C4-A13A-3520D364800D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I always/ often research on nutritional value</c:v>
                </c:pt>
              </c:strCache>
            </c:strRef>
          </c:cat>
          <c:val>
            <c:numRef>
              <c:f>Φύλλο1!$E$2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08-45C4-A13A-3520D364800D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I always/ often research on nutritional value</c:v>
                </c:pt>
              </c:strCache>
            </c:strRef>
          </c:cat>
          <c:val>
            <c:numRef>
              <c:f>Φύλλο1!$F$2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08-45C4-A13A-3520D36480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0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3122326843566"/>
          <c:y val="3.0129075200112848E-2"/>
          <c:w val="0.58639523697688201"/>
          <c:h val="0.93964317914181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Φύλλο1!$B$1</c:f>
              <c:strCache>
                <c:ptCount val="1"/>
                <c:pt idx="0">
                  <c:v>Asia</c:v>
                </c:pt>
              </c:strCache>
            </c:strRef>
          </c:tx>
          <c:spPr>
            <a:solidFill>
              <a:schemeClr val="bg2">
                <a:lumMod val="50000"/>
                <a:alpha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Always/oftenread nutritional content</c:v>
                </c:pt>
              </c:strCache>
            </c:strRef>
          </c:cat>
          <c:val>
            <c:numRef>
              <c:f>Φύλλο1!$B$2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E8-4EBB-9945-956DB12D4DEA}"/>
            </c:ext>
          </c:extLst>
        </c:ser>
        <c:ser>
          <c:idx val="1"/>
          <c:order val="1"/>
          <c:tx>
            <c:strRef>
              <c:f>Φύλλο1!$C$1</c:f>
              <c:strCache>
                <c:ptCount val="1"/>
                <c:pt idx="0">
                  <c:v>S. America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Always/oftenread nutritional content</c:v>
                </c:pt>
              </c:strCache>
            </c:strRef>
          </c:cat>
          <c:val>
            <c:numRef>
              <c:f>Φύλλο1!$C$2</c:f>
              <c:numCache>
                <c:formatCode>0%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E8-4EBB-9945-956DB12D4DEA}"/>
            </c:ext>
          </c:extLst>
        </c:ser>
        <c:ser>
          <c:idx val="2"/>
          <c:order val="2"/>
          <c:tx>
            <c:strRef>
              <c:f>Φύλλο1!$D$1</c:f>
              <c:strCache>
                <c:ptCount val="1"/>
                <c:pt idx="0">
                  <c:v>N. America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Always/oftenread nutritional content</c:v>
                </c:pt>
              </c:strCache>
            </c:strRef>
          </c:cat>
          <c:val>
            <c:numRef>
              <c:f>Φύλλο1!$D$2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E8-4EBB-9945-956DB12D4DEA}"/>
            </c:ext>
          </c:extLst>
        </c:ser>
        <c:ser>
          <c:idx val="3"/>
          <c:order val="3"/>
          <c:tx>
            <c:strRef>
              <c:f>Φύλλο1!$E$1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Always/oftenread nutritional content</c:v>
                </c:pt>
              </c:strCache>
            </c:strRef>
          </c:cat>
          <c:val>
            <c:numRef>
              <c:f>Φύλλο1!$E$2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E8-4EBB-9945-956DB12D4DEA}"/>
            </c:ext>
          </c:extLst>
        </c:ser>
        <c:ser>
          <c:idx val="4"/>
          <c:order val="4"/>
          <c:tx>
            <c:strRef>
              <c:f>Φύλλο1!$F$1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Φύλλο1!$A$2</c:f>
              <c:strCache>
                <c:ptCount val="1"/>
                <c:pt idx="0">
                  <c:v>Always/oftenread nutritional content</c:v>
                </c:pt>
              </c:strCache>
            </c:strRef>
          </c:cat>
          <c:val>
            <c:numRef>
              <c:f>Φύλλο1!$F$2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E8-4EBB-9945-956DB12D4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456251424"/>
        <c:axId val="456247816"/>
      </c:barChart>
      <c:catAx>
        <c:axId val="4562514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r">
              <a:defRPr sz="105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l-GR"/>
          </a:p>
        </c:txPr>
        <c:crossAx val="456247816"/>
        <c:crosses val="autoZero"/>
        <c:auto val="1"/>
        <c:lblAlgn val="ctr"/>
        <c:lblOffset val="100"/>
        <c:noMultiLvlLbl val="0"/>
      </c:catAx>
      <c:valAx>
        <c:axId val="456247816"/>
        <c:scaling>
          <c:orientation val="minMax"/>
          <c:max val="1"/>
          <c:min val="0"/>
        </c:scaling>
        <c:delete val="1"/>
        <c:axPos val="b"/>
        <c:numFmt formatCode="0%" sourceLinked="0"/>
        <c:majorTickMark val="out"/>
        <c:minorTickMark val="none"/>
        <c:tickLblPos val="nextTo"/>
        <c:crossAx val="45625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2">
              <a:lumMod val="50000"/>
            </a:schemeClr>
          </a:solidFill>
          <a:latin typeface="Century Gothic" panose="020B0502020202020204" pitchFamily="34" charset="0"/>
        </a:defRPr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9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0.93477</cdr:y>
    </cdr:from>
    <cdr:to>
      <cdr:x>1</cdr:x>
      <cdr:y>0.98982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CDF2C84D-C42C-4210-8BDD-B35A5ECE6FB6}"/>
            </a:ext>
          </a:extLst>
        </cdr:cNvPr>
        <cdr:cNvSpPr txBox="1"/>
      </cdr:nvSpPr>
      <cdr:spPr>
        <a:xfrm xmlns:a="http://schemas.openxmlformats.org/drawingml/2006/main">
          <a:off x="-18472" y="6410638"/>
          <a:ext cx="6392056" cy="3775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dirty="0">
              <a:solidFill>
                <a:schemeClr val="bg1"/>
              </a:solidFill>
              <a:latin typeface="Century Gothic" panose="020B0502020202020204" pitchFamily="34" charset="0"/>
            </a:rPr>
            <a:t>*Weighting was conducted based on the population  of each country, with countries below 30 million people multiplied by 1, those between 30-100 million multiplied by 2, and those over 100 million multiplied by 3.</a:t>
          </a:r>
          <a:endParaRPr lang="el-GR" sz="900" dirty="0">
            <a:solidFill>
              <a:schemeClr val="bg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0.01513</cdr:x>
      <cdr:y>0.00741</cdr:y>
    </cdr:from>
    <cdr:to>
      <cdr:x>0.10765</cdr:x>
      <cdr:y>0.09364</cdr:y>
    </cdr:to>
    <cdr:pic>
      <cdr:nvPicPr>
        <cdr:cNvPr id="9" name="Εικόνα 14">
          <a:extLst xmlns:a="http://schemas.openxmlformats.org/drawingml/2006/main">
            <a:ext uri="{FF2B5EF4-FFF2-40B4-BE49-F238E27FC236}">
              <a16:creationId xmlns:a16="http://schemas.microsoft.com/office/drawing/2014/main" id="{E66472F0-4846-4978-ACCD-22A021C2017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email">
          <a:extLst>
            <a:ext uri="{28A0092B-C50C-407E-A947-70E740481C1C}">
              <a14:useLocalDpi xmlns:a14="http://schemas.microsoft.com/office/drawing/2010/main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96732" y="50801"/>
          <a:ext cx="591377" cy="59137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0.17245</cdr:y>
    </cdr:from>
    <cdr:to>
      <cdr:x>0.95435</cdr:x>
      <cdr:y>0.23079</cdr:y>
    </cdr:to>
    <cdr:sp macro="" textlink="">
      <cdr:nvSpPr>
        <cdr:cNvPr id="2" name="7 - Ορθογώνιο">
          <a:extLst xmlns:a="http://schemas.openxmlformats.org/drawingml/2006/main">
            <a:ext uri="{FF2B5EF4-FFF2-40B4-BE49-F238E27FC236}">
              <a16:creationId xmlns:a16="http://schemas.microsoft.com/office/drawing/2014/main" id="{75793D2C-7A25-4B45-AA11-EE3F121BF5D0}"/>
            </a:ext>
          </a:extLst>
        </cdr:cNvPr>
        <cdr:cNvSpPr/>
      </cdr:nvSpPr>
      <cdr:spPr>
        <a:xfrm xmlns:a="http://schemas.openxmlformats.org/drawingml/2006/main">
          <a:off x="0" y="1182648"/>
          <a:ext cx="5532089" cy="4000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GB" sz="2000" b="1" cap="none" spc="0" dirty="0">
              <a:ln w="3175">
                <a:noFill/>
                <a:prstDash val="solid"/>
              </a:ln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rPr>
            <a:t>Sample Composition</a:t>
          </a:r>
          <a:endParaRPr lang="el-GR" sz="2000" b="1" cap="none" spc="0" dirty="0">
            <a:ln w="3175">
              <a:noFill/>
              <a:prstDash val="solid"/>
            </a:ln>
            <a:solidFill>
              <a:schemeClr val="bg1">
                <a:lumMod val="95000"/>
              </a:schemeClr>
            </a:solidFill>
            <a:effectLst/>
            <a:latin typeface="Century Gothic" panose="020B0502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50448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94E2B-0EF1-42CD-AE8E-9C2FDE8DCE4C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5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50448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008E2-943F-474F-AC6C-3A2225D19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41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5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61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86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2" y="216982"/>
            <a:ext cx="9394370" cy="67894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l-GR" dirty="0"/>
              <a:t>Στυλ κύριου τίτλου</a:t>
            </a:r>
            <a:endParaRPr lang="en-GB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2401" y="1283855"/>
            <a:ext cx="11843655" cy="489310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61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22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2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44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68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10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GB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7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GB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7C84E-D49F-4AA4-AD0C-39F05EDDA178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152401" y="6356350"/>
            <a:ext cx="7815942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925285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AEBFD-13A7-40D0-9892-67322EC16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9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152402" y="92358"/>
            <a:ext cx="93943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/>
              <a:t>Στυλ κύριου τίτλου</a:t>
            </a:r>
            <a:endParaRPr lang="en-GB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2401" y="1825625"/>
            <a:ext cx="118436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33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C0000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SzPct val="100000"/>
        <a:buFont typeface="Wingdings" panose="05000000000000000000" pitchFamily="2" charset="2"/>
        <a:buChar char="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120000"/>
        <a:buFont typeface="Symbol" panose="05050102010706020507" pitchFamily="18" charset="2"/>
        <a:buChar char="·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120000"/>
        <a:buFont typeface="Wingdings 3" panose="05040102010807070707" pitchFamily="18" charset="2"/>
        <a:buChar char="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120000"/>
        <a:buFont typeface="Wingdings 3" panose="05040102010807070707" pitchFamily="18" charset="2"/>
        <a:buChar char="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B67E2B71-77E8-4DF2-BED3-40035009762D}"/>
              </a:ext>
            </a:extLst>
          </p:cNvPr>
          <p:cNvGrpSpPr/>
          <p:nvPr/>
        </p:nvGrpSpPr>
        <p:grpSpPr>
          <a:xfrm>
            <a:off x="7407584" y="1557605"/>
            <a:ext cx="4308363" cy="4054766"/>
            <a:chOff x="369455" y="1828798"/>
            <a:chExt cx="4308363" cy="4054766"/>
          </a:xfrm>
        </p:grpSpPr>
        <p:pic>
          <p:nvPicPr>
            <p:cNvPr id="17" name="Picture 2" descr="DENTRA">
              <a:extLst>
                <a:ext uri="{FF2B5EF4-FFF2-40B4-BE49-F238E27FC236}">
                  <a16:creationId xmlns:a16="http://schemas.microsoft.com/office/drawing/2014/main" id="{964D8EBE-7286-47FB-B3E9-7A9C858A3D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4" t="27147" r="4794" b="25398"/>
            <a:stretch>
              <a:fillRect/>
            </a:stretch>
          </p:blipFill>
          <p:spPr bwMode="auto">
            <a:xfrm>
              <a:off x="589856" y="2787579"/>
              <a:ext cx="3867561" cy="27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ADA5D463-B91B-4B2E-892F-61A783473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4" y="1928596"/>
              <a:ext cx="2095364" cy="826632"/>
            </a:xfrm>
            <a:prstGeom prst="rect">
              <a:avLst/>
            </a:prstGeom>
          </p:spPr>
        </p:pic>
        <p:sp>
          <p:nvSpPr>
            <p:cNvPr id="8" name="7 - Ορθογώνιο">
              <a:extLst>
                <a:ext uri="{FF2B5EF4-FFF2-40B4-BE49-F238E27FC236}">
                  <a16:creationId xmlns:a16="http://schemas.microsoft.com/office/drawing/2014/main" id="{6F44956A-A5A3-48E0-B8E6-A1DEE6FAAD45}"/>
                </a:ext>
              </a:extLst>
            </p:cNvPr>
            <p:cNvSpPr/>
            <p:nvPr/>
          </p:nvSpPr>
          <p:spPr>
            <a:xfrm>
              <a:off x="951847" y="5135418"/>
              <a:ext cx="3143578" cy="4561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1218630"/>
              <a:r>
                <a:rPr lang="en-US" sz="2800" dirty="0">
                  <a:solidFill>
                    <a:srgbClr val="FF0000"/>
                  </a:solidFill>
                  <a:latin typeface="Brush Script MT" panose="03060802040406070304" pitchFamily="66" charset="0"/>
                  <a:ea typeface="Tahoma" pitchFamily="34" charset="0"/>
                  <a:cs typeface="Tahoma" pitchFamily="34" charset="0"/>
                </a:rPr>
                <a:t>Complexity made simple…</a:t>
              </a:r>
              <a:endParaRPr lang="el-GR" sz="2800" dirty="0">
                <a:solidFill>
                  <a:srgbClr val="FF0000"/>
                </a:solidFill>
                <a:latin typeface="Century Gothic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9" name="Ορθογώνιο 18">
              <a:extLst>
                <a:ext uri="{FF2B5EF4-FFF2-40B4-BE49-F238E27FC236}">
                  <a16:creationId xmlns:a16="http://schemas.microsoft.com/office/drawing/2014/main" id="{02CCDFC7-5380-489C-8067-1AC03856CF0E}"/>
                </a:ext>
              </a:extLst>
            </p:cNvPr>
            <p:cNvSpPr/>
            <p:nvPr/>
          </p:nvSpPr>
          <p:spPr>
            <a:xfrm>
              <a:off x="369455" y="1828798"/>
              <a:ext cx="4308363" cy="4054766"/>
            </a:xfrm>
            <a:prstGeom prst="rect">
              <a:avLst/>
            </a:prstGeom>
            <a:noFill/>
            <a:ln w="3175">
              <a:solidFill>
                <a:srgbClr val="0B1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5247517B-1ACD-4DE5-B542-1B4B374F3889}"/>
              </a:ext>
            </a:extLst>
          </p:cNvPr>
          <p:cNvGrpSpPr>
            <a:grpSpLocks noChangeAspect="1"/>
          </p:cNvGrpSpPr>
          <p:nvPr/>
        </p:nvGrpSpPr>
        <p:grpSpPr>
          <a:xfrm>
            <a:off x="564124" y="2582982"/>
            <a:ext cx="3024000" cy="3024000"/>
            <a:chOff x="3828000" y="1146444"/>
            <a:chExt cx="4536000" cy="4536000"/>
          </a:xfrm>
        </p:grpSpPr>
        <p:sp>
          <p:nvSpPr>
            <p:cNvPr id="25" name="8 - Έλλειψη">
              <a:extLst>
                <a:ext uri="{FF2B5EF4-FFF2-40B4-BE49-F238E27FC236}">
                  <a16:creationId xmlns:a16="http://schemas.microsoft.com/office/drawing/2014/main" id="{A47DBB71-D183-4FF6-A951-CA4EB0A4E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8000" y="1146444"/>
              <a:ext cx="4536000" cy="4536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1325">
              <a:solidFill>
                <a:srgbClr val="E7E6E6">
                  <a:alpha val="23137"/>
                </a:srgbClr>
              </a:solidFill>
            </a:ln>
            <a:effectLst/>
          </p:spPr>
          <p:txBody>
            <a:bodyPr wrap="square" lIns="72000" tIns="0" rIns="72000" bIns="0" anchor="ctr">
              <a:noAutofit/>
            </a:bodyPr>
            <a:lstStyle/>
            <a:p>
              <a:pPr algn="ctr"/>
              <a:endParaRPr lang="el-GR" b="1" dirty="0">
                <a:ln w="12700" cmpd="sng">
                  <a:noFill/>
                  <a:prstDash val="solid"/>
                </a:ln>
                <a:solidFill>
                  <a:srgbClr val="0868AC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id="{DCE3D04B-2FDD-4721-9EF0-4D96DD6DE0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00" y="1290444"/>
              <a:ext cx="4248000" cy="4248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>
                  <a:gd name="adj" fmla="val 10819371"/>
                </a:avLst>
              </a:prstTxWarp>
              <a:spAutoFit/>
            </a:bodyPr>
            <a:lstStyle/>
            <a:p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RAZIL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ANADA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HINA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ROATIA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ZECH REPUBLIC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ERMANY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REECE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UNGARY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APAN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HILIPPINES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OMANIA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USSIA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LOVAKIA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HAILAND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URKEY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NITED STATES  | </a:t>
              </a:r>
              <a:endParaRPr lang="el-GR" sz="3600" b="1" cap="none" spc="0" dirty="0">
                <a:ln w="0">
                  <a:noFill/>
                </a:ln>
                <a:solidFill>
                  <a:srgbClr val="364358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1B5318FE-F846-4881-8E88-5E435AFEF356}"/>
              </a:ext>
            </a:extLst>
          </p:cNvPr>
          <p:cNvGrpSpPr/>
          <p:nvPr/>
        </p:nvGrpSpPr>
        <p:grpSpPr>
          <a:xfrm>
            <a:off x="87341" y="1627646"/>
            <a:ext cx="7001567" cy="2570934"/>
            <a:chOff x="188942" y="2371940"/>
            <a:chExt cx="7001567" cy="2570934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3A419637-BC1E-470C-B191-BA53DC3FA06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43928" y="3696419"/>
              <a:ext cx="3084945" cy="124645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vert="horz" lIns="36000" tIns="36000" rIns="36000" bIns="36000" rtlCol="0" anchor="ctr">
              <a:noAutofit/>
            </a:bodyPr>
            <a:lstStyle>
              <a:lvl1pPr marL="358775" indent="-3587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"/>
                <a:defRPr sz="24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Symbol" panose="05050102010706020507" pitchFamily="18" charset="2"/>
                <a:buChar char="·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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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600" spc="150" dirty="0">
                  <a:solidFill>
                    <a:srgbClr val="364358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QUANTITATIVE RESEARCH </a:t>
              </a:r>
              <a:br>
                <a:rPr lang="el-GR" sz="1600" spc="150" dirty="0">
                  <a:solidFill>
                    <a:srgbClr val="364358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050" spc="1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TOP LINE RESULTS </a:t>
              </a:r>
              <a:r>
                <a:rPr lang="en-GB" sz="1050" spc="1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| AUGUST 2019</a:t>
              </a:r>
              <a:endParaRPr lang="en-GB" sz="1600" spc="15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7 - Ορθογώνιο">
              <a:extLst>
                <a:ext uri="{FF2B5EF4-FFF2-40B4-BE49-F238E27FC236}">
                  <a16:creationId xmlns:a16="http://schemas.microsoft.com/office/drawing/2014/main" id="{A23D802F-D1F8-4B94-848D-421669BAC390}"/>
                </a:ext>
              </a:extLst>
            </p:cNvPr>
            <p:cNvSpPr/>
            <p:nvPr/>
          </p:nvSpPr>
          <p:spPr>
            <a:xfrm>
              <a:off x="188942" y="2371940"/>
              <a:ext cx="700156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  <a:t>HEALTHY EATING</a:t>
              </a:r>
              <a:br>
                <a:rPr lang="el-GR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</a:br>
              <a:r>
                <a:rPr lang="en-US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  <a:t>REPORT</a:t>
              </a:r>
              <a:endParaRPr lang="el-GR" sz="54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679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βάλ 10">
            <a:extLst>
              <a:ext uri="{FF2B5EF4-FFF2-40B4-BE49-F238E27FC236}">
                <a16:creationId xmlns:a16="http://schemas.microsoft.com/office/drawing/2014/main" id="{46B67322-7ED0-437E-8D46-37B6DB1C3493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354428AE-4ED9-408E-9D01-870819965B69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5D463D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MAIN MEAL COMPOSITION 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29B834E1-DDD7-41BD-85F0-8AE58F549FF4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</a:t>
            </a: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48A50E35-D02A-4412-B583-ADF866EA5D89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16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b. Could you please identify serving and portion sizes of vegetables, carbohydrate and meat (protein) for each meal?</a:t>
            </a:r>
          </a:p>
        </p:txBody>
      </p:sp>
      <p:sp>
        <p:nvSpPr>
          <p:cNvPr id="15" name="Θέση αριθμού διαφάνειας 5">
            <a:extLst>
              <a:ext uri="{FF2B5EF4-FFF2-40B4-BE49-F238E27FC236}">
                <a16:creationId xmlns:a16="http://schemas.microsoft.com/office/drawing/2014/main" id="{29C12896-DAED-4200-9089-72830EAB4F50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σελίδα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BFD94107-C37A-4634-B94E-BDB0ABD6C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270585"/>
              </p:ext>
            </p:extLst>
          </p:nvPr>
        </p:nvGraphicFramePr>
        <p:xfrm>
          <a:off x="3020676" y="1496546"/>
          <a:ext cx="8921941" cy="4434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9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742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168217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15476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8004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43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3281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1574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1079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02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 2: Carbohydrate 1: Meat(protein) 1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48%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1079484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 1: Carbohydrate 2: Meat(protein) 1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r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122227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 1: Carbohydrate 1: Meat(protein) 2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r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</a:tbl>
          </a:graphicData>
        </a:graphic>
      </p:graphicFrame>
      <p:pic>
        <p:nvPicPr>
          <p:cNvPr id="13" name="Εικόνα 14">
            <a:extLst>
              <a:ext uri="{FF2B5EF4-FFF2-40B4-BE49-F238E27FC236}">
                <a16:creationId xmlns:a16="http://schemas.microsoft.com/office/drawing/2014/main" id="{DC91CD8A-4653-4661-A868-09C46C62E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8" name="8 - Έλλειψη">
            <a:extLst>
              <a:ext uri="{FF2B5EF4-FFF2-40B4-BE49-F238E27FC236}">
                <a16:creationId xmlns:a16="http://schemas.microsoft.com/office/drawing/2014/main" id="{2FD60A06-9CE1-4529-9886-73253D74D4E5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59433A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vegetables constitute a bigger portion of one’s main meal especially when compeered to Europe. </a:t>
            </a:r>
          </a:p>
        </p:txBody>
      </p:sp>
    </p:spTree>
    <p:extLst>
      <p:ext uri="{BB962C8B-B14F-4D97-AF65-F5344CB8AC3E}">
        <p14:creationId xmlns:p14="http://schemas.microsoft.com/office/powerpoint/2010/main" val="405377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7E129C40-D30A-460B-83C4-761DD083E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553326"/>
              </p:ext>
            </p:extLst>
          </p:nvPr>
        </p:nvGraphicFramePr>
        <p:xfrm>
          <a:off x="2991649" y="2854036"/>
          <a:ext cx="9015995" cy="3617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2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226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627096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758614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040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80A7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Consume more fruits and vegetables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67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Reduce sugar intake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Prepare more meals at home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Reduce/ eliminated processed foods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Consume more fish/ poultry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Reduce carbohydrates intake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Reduce or eliminate the intake of red meats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Reduce the amount of animal protein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Consume less dairy products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07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Join a healthy food delivery service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</a:tbl>
          </a:graphicData>
        </a:graphic>
      </p:graphicFrame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11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9">
            <a:extLst>
              <a:ext uri="{FF2B5EF4-FFF2-40B4-BE49-F238E27FC236}">
                <a16:creationId xmlns:a16="http://schemas.microsoft.com/office/drawing/2014/main" id="{AE9AB4A7-4FB9-450F-A27D-EA11A70E614F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t="-3000" r="-71000" b="-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1F6CF289-D598-4EEE-A5DB-9775A1524F1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1480A7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ACTIONS</a:t>
            </a:r>
            <a:r>
              <a:rPr lang="el-GR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TAKEN THE LAST 6 MONTHS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D5D11396-FC83-46D7-AE07-D63525F7161A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Q17a. During the last 6 months, would you say you’re eating healthier than before?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17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actions have you taken in the last 6 months in order to eat healthier?</a:t>
            </a:r>
          </a:p>
        </p:txBody>
      </p:sp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A4FB008B-2F51-4E6B-9FA5-5F961ED654C0}"/>
              </a:ext>
            </a:extLst>
          </p:cNvPr>
          <p:cNvSpPr>
            <a:spLocks noChangeAspect="1"/>
          </p:cNvSpPr>
          <p:nvPr/>
        </p:nvSpPr>
        <p:spPr>
          <a:xfrm>
            <a:off x="198090" y="3192110"/>
            <a:ext cx="2636981" cy="2258737"/>
          </a:xfrm>
          <a:prstGeom prst="snip1Rect">
            <a:avLst/>
          </a:prstGeom>
          <a:solidFill>
            <a:srgbClr val="4DA2B9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Consuming more fruits and vegetables is the most common action taken by respondents to eat healthier especially in S. America and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Actions like reducing sugar intake is not so common in N. America like it is in Europe and S.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reducing the intake of red meats is more common. 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428515E9-1C41-497E-9C76-C744F97809D3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3290514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700" b="1" dirty="0"/>
              <a:t>THOSE WHO HAVE IMPROVED THEIR DIET COMPARED TO 6 MONTHS PRIOR</a:t>
            </a:r>
            <a:endParaRPr lang="en-GB" sz="700" b="1" dirty="0"/>
          </a:p>
        </p:txBody>
      </p:sp>
      <p:graphicFrame>
        <p:nvGraphicFramePr>
          <p:cNvPr id="11" name="Γράφημα 13">
            <a:extLst>
              <a:ext uri="{FF2B5EF4-FFF2-40B4-BE49-F238E27FC236}">
                <a16:creationId xmlns:a16="http://schemas.microsoft.com/office/drawing/2014/main" id="{2591514A-AA03-494E-B165-BDACF1E24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51949"/>
              </p:ext>
            </p:extLst>
          </p:nvPr>
        </p:nvGraphicFramePr>
        <p:xfrm>
          <a:off x="2991649" y="507990"/>
          <a:ext cx="8895551" cy="244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A4FAE5BF-5A4E-4B14-8EA5-7AB728AD6FC5}"/>
              </a:ext>
            </a:extLst>
          </p:cNvPr>
          <p:cNvSpPr/>
          <p:nvPr/>
        </p:nvSpPr>
        <p:spPr>
          <a:xfrm>
            <a:off x="-61944" y="5517499"/>
            <a:ext cx="3290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Reduce/ eliminated processed foods</a:t>
            </a:r>
          </a:p>
          <a:p>
            <a:r>
              <a:rPr lang="en-GB" sz="1400" dirty="0"/>
              <a:t>: </a:t>
            </a:r>
            <a:r>
              <a:rPr lang="en-GB" sz="1400" b="1" dirty="0">
                <a:solidFill>
                  <a:srgbClr val="FF0000"/>
                </a:solidFill>
              </a:rPr>
              <a:t>Japan 19%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dirty="0"/>
              <a:t>Reduce carbohydrate intake: </a:t>
            </a:r>
            <a:r>
              <a:rPr lang="en-GB" sz="1400" b="1" dirty="0">
                <a:solidFill>
                  <a:srgbClr val="00B050"/>
                </a:solidFill>
              </a:rPr>
              <a:t>Hungary 59%</a:t>
            </a:r>
          </a:p>
        </p:txBody>
      </p:sp>
    </p:spTree>
    <p:extLst>
      <p:ext uri="{BB962C8B-B14F-4D97-AF65-F5344CB8AC3E}">
        <p14:creationId xmlns:p14="http://schemas.microsoft.com/office/powerpoint/2010/main" val="223581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12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9">
            <a:extLst>
              <a:ext uri="{FF2B5EF4-FFF2-40B4-BE49-F238E27FC236}">
                <a16:creationId xmlns:a16="http://schemas.microsoft.com/office/drawing/2014/main" id="{02F59F9B-355E-44B2-BFEF-DF40F9AC2EDF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5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0F307DF1-4205-4439-8595-D62D35E027D6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E5BE37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DIET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17695CA8-BD4D-4615-A363-26373B892CAA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18.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you currently on any specific diets?</a:t>
            </a:r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F55C3AD9-CFB6-4FDD-916D-DF3A53D09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2441"/>
              </p:ext>
            </p:extLst>
          </p:nvPr>
        </p:nvGraphicFramePr>
        <p:xfrm>
          <a:off x="2991649" y="591380"/>
          <a:ext cx="8847103" cy="5650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9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7977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847434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61344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BE37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salt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fat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carb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sugar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cholesterol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calorie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Weight loss diet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High protein/ Atkins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54106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Gluten free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</a:tbl>
          </a:graphicData>
        </a:graphic>
      </p:graphicFrame>
      <p:sp>
        <p:nvSpPr>
          <p:cNvPr id="8" name="8 - Έλλειψη">
            <a:extLst>
              <a:ext uri="{FF2B5EF4-FFF2-40B4-BE49-F238E27FC236}">
                <a16:creationId xmlns:a16="http://schemas.microsoft.com/office/drawing/2014/main" id="{CE21910A-6124-4DF8-B3B1-C2A05227A20F}"/>
              </a:ext>
            </a:extLst>
          </p:cNvPr>
          <p:cNvSpPr>
            <a:spLocks noChangeAspect="1"/>
          </p:cNvSpPr>
          <p:nvPr/>
        </p:nvSpPr>
        <p:spPr>
          <a:xfrm>
            <a:off x="152401" y="3218678"/>
            <a:ext cx="2636981" cy="1495339"/>
          </a:xfrm>
          <a:prstGeom prst="snip1Rect">
            <a:avLst/>
          </a:prstGeom>
          <a:solidFill>
            <a:srgbClr val="EDD273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Low salt and low fat are the most popular diets especially in Asia, with Europe and N. America far behind.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Low cholesterol diet is also much more popular in Asia than in Europe.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602B6037-2686-4B31-8F9F-8FF499911815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ON DIET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DFC83-5245-4EBC-B61C-B73254FD0623}"/>
              </a:ext>
            </a:extLst>
          </p:cNvPr>
          <p:cNvSpPr/>
          <p:nvPr/>
        </p:nvSpPr>
        <p:spPr>
          <a:xfrm>
            <a:off x="0" y="4992511"/>
            <a:ext cx="3290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Low fat: </a:t>
            </a:r>
            <a:r>
              <a:rPr lang="en-GB" sz="1400" b="1" dirty="0">
                <a:solidFill>
                  <a:srgbClr val="00B050"/>
                </a:solidFill>
              </a:rPr>
              <a:t>Thailand 32%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dirty="0"/>
              <a:t>Low salt: </a:t>
            </a:r>
            <a:r>
              <a:rPr lang="en-GB" sz="1400" b="1" dirty="0">
                <a:solidFill>
                  <a:srgbClr val="00B050"/>
                </a:solidFill>
              </a:rPr>
              <a:t>China 32%</a:t>
            </a:r>
          </a:p>
        </p:txBody>
      </p:sp>
    </p:spTree>
    <p:extLst>
      <p:ext uri="{BB962C8B-B14F-4D97-AF65-F5344CB8AC3E}">
        <p14:creationId xmlns:p14="http://schemas.microsoft.com/office/powerpoint/2010/main" val="3283948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13">
            <a:extLst>
              <a:ext uri="{FF2B5EF4-FFF2-40B4-BE49-F238E27FC236}">
                <a16:creationId xmlns:a16="http://schemas.microsoft.com/office/drawing/2014/main" id="{3A40FD4C-28A5-4F7B-96C6-BB50251D6FA9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9C0378BA-5AB9-43FA-9024-3FB62C18B46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187486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EATING PATTERN MOTIVES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E84C6AEF-710C-433B-BD2A-77AEDB086D51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motivated you to make an effort to adopt a new eating pattern/ diet? Select all that apply</a:t>
            </a: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B4C5FA43-BB98-4094-ADEC-491DE2900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455093"/>
              </p:ext>
            </p:extLst>
          </p:nvPr>
        </p:nvGraphicFramePr>
        <p:xfrm>
          <a:off x="3020677" y="591377"/>
          <a:ext cx="9023541" cy="57894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8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655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182254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88291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976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91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3281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1574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1079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53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wanted to protect my long-term health/ prevent future health conditions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wanted to feel better and have more energy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78229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wanted to prevent weight gain I wanted to improve my health so I can have more independence in life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wanted to lose weight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noticed a change in my physical appearance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40853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 wanted to prevent any changes in my physical appearance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78229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 conversation with a friend or family member I wanted to set a good example for my friends and family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78229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 conversation with my personal health care professional I was diagnosed with a health condition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78229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 news article, blog post, or study that discussed the effects of poor eating habits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4906AE79-0EF3-4FC8-8D8E-22FADB6AE26A}"/>
              </a:ext>
            </a:extLst>
          </p:cNvPr>
          <p:cNvSpPr>
            <a:spLocks noChangeAspect="1"/>
          </p:cNvSpPr>
          <p:nvPr/>
        </p:nvSpPr>
        <p:spPr>
          <a:xfrm>
            <a:off x="152401" y="3429000"/>
            <a:ext cx="2636981" cy="1763786"/>
          </a:xfrm>
          <a:prstGeom prst="snip1Rect">
            <a:avLst/>
          </a:prstGeom>
          <a:solidFill>
            <a:srgbClr val="4691A5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the main motivations for adapting an eating pattern/ diet have to do with improving the long term health and prevent the effects of a weight loss.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For Europe and N. America feeling better and having more energy are considered as more important.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FBDEC279-1299-411E-8DB6-AA242DFD0EAF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2880000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700" b="1" dirty="0"/>
              <a:t>THOSE WHO ARE ON A DIET</a:t>
            </a:r>
            <a:endParaRPr lang="en-GB" sz="7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431905-00F3-43E9-9E79-1162404ECF4C}"/>
              </a:ext>
            </a:extLst>
          </p:cNvPr>
          <p:cNvSpPr/>
          <p:nvPr/>
        </p:nvSpPr>
        <p:spPr>
          <a:xfrm>
            <a:off x="45932" y="5323632"/>
            <a:ext cx="3290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I wanted to lose weight: </a:t>
            </a:r>
            <a:r>
              <a:rPr lang="en-GB" sz="1400" b="1" dirty="0">
                <a:solidFill>
                  <a:srgbClr val="00B050"/>
                </a:solidFill>
              </a:rPr>
              <a:t>Romania 55%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dirty="0"/>
              <a:t>I wanted to feel better and have more energy: </a:t>
            </a:r>
            <a:r>
              <a:rPr lang="en-GB" sz="1400" b="1" dirty="0">
                <a:solidFill>
                  <a:srgbClr val="FF0000"/>
                </a:solidFill>
              </a:rPr>
              <a:t>Japan 11%</a:t>
            </a:r>
          </a:p>
        </p:txBody>
      </p:sp>
    </p:spTree>
    <p:extLst>
      <p:ext uri="{BB962C8B-B14F-4D97-AF65-F5344CB8AC3E}">
        <p14:creationId xmlns:p14="http://schemas.microsoft.com/office/powerpoint/2010/main" val="51529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5">
            <a:extLst>
              <a:ext uri="{FF2B5EF4-FFF2-40B4-BE49-F238E27FC236}">
                <a16:creationId xmlns:a16="http://schemas.microsoft.com/office/drawing/2014/main" id="{78D29945-5A15-4B70-8212-B85CC2E3D9F8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σελίδα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14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Γράφημα 13">
            <a:extLst>
              <a:ext uri="{FF2B5EF4-FFF2-40B4-BE49-F238E27FC236}">
                <a16:creationId xmlns:a16="http://schemas.microsoft.com/office/drawing/2014/main" id="{17211A8E-89CE-4A11-84B0-2A9E10CA2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111423"/>
              </p:ext>
            </p:extLst>
          </p:nvPr>
        </p:nvGraphicFramePr>
        <p:xfrm>
          <a:off x="3830718" y="1202349"/>
          <a:ext cx="7838887" cy="217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Γράφημα 13">
            <a:extLst>
              <a:ext uri="{FF2B5EF4-FFF2-40B4-BE49-F238E27FC236}">
                <a16:creationId xmlns:a16="http://schemas.microsoft.com/office/drawing/2014/main" id="{73AFA2A7-F3C3-4D4C-9F39-6DF59F006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6685648"/>
              </p:ext>
            </p:extLst>
          </p:nvPr>
        </p:nvGraphicFramePr>
        <p:xfrm>
          <a:off x="3832116" y="3991938"/>
          <a:ext cx="7838887" cy="2178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Οβάλ 9">
            <a:extLst>
              <a:ext uri="{FF2B5EF4-FFF2-40B4-BE49-F238E27FC236}">
                <a16:creationId xmlns:a16="http://schemas.microsoft.com/office/drawing/2014/main" id="{E0CD5675-C73D-4783-A2D5-8712954EADB6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000" t="-45000" r="-31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8 - Έλλειψη">
            <a:extLst>
              <a:ext uri="{FF2B5EF4-FFF2-40B4-BE49-F238E27FC236}">
                <a16:creationId xmlns:a16="http://schemas.microsoft.com/office/drawing/2014/main" id="{FA9BB876-E48B-45DC-B88C-D78A39640615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5B148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RESEARCHING NUTRITIONAL VALUE</a:t>
            </a:r>
            <a:endParaRPr lang="el-GR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Θέση περιεχομένου 2">
            <a:extLst>
              <a:ext uri="{FF2B5EF4-FFF2-40B4-BE49-F238E27FC236}">
                <a16:creationId xmlns:a16="http://schemas.microsoft.com/office/drawing/2014/main" id="{883A7EF8-516D-46C1-9C71-2233CCFE503A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3550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Q20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you do any research on your own (magazines, Internet, books) on the nutritional value of foods, food brands and restaurant menus?</a:t>
            </a:r>
            <a:endParaRPr lang="el-GR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22.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 you read the Nutritional Facts labels on grocery items?</a:t>
            </a:r>
          </a:p>
        </p:txBody>
      </p:sp>
      <p:sp>
        <p:nvSpPr>
          <p:cNvPr id="10" name="8 - Έλλειψη">
            <a:extLst>
              <a:ext uri="{FF2B5EF4-FFF2-40B4-BE49-F238E27FC236}">
                <a16:creationId xmlns:a16="http://schemas.microsoft.com/office/drawing/2014/main" id="{1F943605-FBB0-4F55-BE27-15170CE13E5C}"/>
              </a:ext>
            </a:extLst>
          </p:cNvPr>
          <p:cNvSpPr>
            <a:spLocks noChangeAspect="1"/>
          </p:cNvSpPr>
          <p:nvPr/>
        </p:nvSpPr>
        <p:spPr>
          <a:xfrm>
            <a:off x="152401" y="3429000"/>
            <a:ext cx="2636981" cy="2032234"/>
          </a:xfrm>
          <a:prstGeom prst="snip1Rect">
            <a:avLst/>
          </a:prstGeom>
          <a:solidFill>
            <a:srgbClr val="F8C97F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N. America and Asia respondents are much more likely to search for the nutritional value of food especially compared to Europe and S.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same applies when it comes to reading nutritional facts which respondents from N. America read much more often than any other place.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Θέση περιεχομένου 2">
            <a:extLst>
              <a:ext uri="{FF2B5EF4-FFF2-40B4-BE49-F238E27FC236}">
                <a16:creationId xmlns:a16="http://schemas.microsoft.com/office/drawing/2014/main" id="{815F5054-BF21-4C93-BE21-1E2F626935B0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D5A621D-8AE4-4DD0-BB6C-B1E4E4CE3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C8360BA9-2957-4218-AED6-1B63962011E7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21.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which source do you get informed about matters relating to healthy nutrition?</a:t>
            </a:r>
          </a:p>
        </p:txBody>
      </p:sp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15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13">
            <a:extLst>
              <a:ext uri="{FF2B5EF4-FFF2-40B4-BE49-F238E27FC236}">
                <a16:creationId xmlns:a16="http://schemas.microsoft.com/office/drawing/2014/main" id="{511C95AE-9AF8-488E-9C8C-F7452151F7B0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36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C196D9EF-8F2D-45F3-AB0E-BC188D9F5205}"/>
              </a:ext>
            </a:extLst>
          </p:cNvPr>
          <p:cNvSpPr>
            <a:spLocks noChangeAspect="1"/>
          </p:cNvSpPr>
          <p:nvPr/>
        </p:nvSpPr>
        <p:spPr>
          <a:xfrm>
            <a:off x="140677" y="811833"/>
            <a:ext cx="2376000" cy="2376000"/>
          </a:xfrm>
          <a:prstGeom prst="ellipse">
            <a:avLst/>
          </a:prstGeom>
          <a:solidFill>
            <a:srgbClr val="5C6568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SOURCE OF INFORMATION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BE1E3839-C557-47F7-A4B9-06F04436E0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350229"/>
              </p:ext>
            </p:extLst>
          </p:nvPr>
        </p:nvGraphicFramePr>
        <p:xfrm>
          <a:off x="2991649" y="591380"/>
          <a:ext cx="8999124" cy="5878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3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660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244316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75110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5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Internet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Nutritional content information on food packaging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298787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Doctor/ Nutritionist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00407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Food sites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30721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Media/Blogs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Relatives &amp; Friends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Shows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YouTube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Cooking shows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Magazines articles/ newspapers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Nutritional claims on food packaging (e.g. sugar free)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Cook books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Sites of food manufacturers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Co- workers/ colleagues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Gym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Schools and universities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0629"/>
                  </a:ext>
                </a:extLst>
              </a:tr>
              <a:tr h="31324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Pharmacists/ clerk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71494"/>
                  </a:ext>
                </a:extLst>
              </a:tr>
            </a:tbl>
          </a:graphicData>
        </a:graphic>
      </p:graphicFrame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06968396-090B-4959-9332-C6882608E975}"/>
              </a:ext>
            </a:extLst>
          </p:cNvPr>
          <p:cNvSpPr>
            <a:spLocks noChangeAspect="1"/>
          </p:cNvSpPr>
          <p:nvPr/>
        </p:nvSpPr>
        <p:spPr>
          <a:xfrm>
            <a:off x="126704" y="3222514"/>
            <a:ext cx="2636981" cy="2361204"/>
          </a:xfrm>
          <a:prstGeom prst="snip1Rect">
            <a:avLst/>
          </a:prstGeom>
          <a:solidFill>
            <a:srgbClr val="6B7578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Internet is the most popular source of information especially in Europe and S.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North and South America Nutritional content information in food packaging and information from Doctor/ Nutritionist are significantly higher than other regions.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 very popular source of information for healthy nutrition in Asia are TV Shows.</a:t>
            </a:r>
            <a:endParaRPr lang="el-GR" sz="9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32A6ABB3-40C4-43B8-970A-DA66BC7F43F6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C180D-7A11-4A89-8C6C-FB8E6CE1BAEA}"/>
              </a:ext>
            </a:extLst>
          </p:cNvPr>
          <p:cNvSpPr/>
          <p:nvPr/>
        </p:nvSpPr>
        <p:spPr>
          <a:xfrm>
            <a:off x="0" y="5590778"/>
            <a:ext cx="3290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TV Shows : </a:t>
            </a:r>
            <a:r>
              <a:rPr lang="en-GB" sz="1400" b="1" dirty="0">
                <a:solidFill>
                  <a:srgbClr val="00B050"/>
                </a:solidFill>
              </a:rPr>
              <a:t>Japan 42%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Food sites: </a:t>
            </a:r>
            <a:r>
              <a:rPr lang="en-GB" sz="1400" b="1" dirty="0">
                <a:solidFill>
                  <a:srgbClr val="00B050"/>
                </a:solidFill>
              </a:rPr>
              <a:t>Greece 39%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 err="1"/>
              <a:t>Youtube</a:t>
            </a:r>
            <a:r>
              <a:rPr lang="en-GB" sz="1400" b="1" dirty="0"/>
              <a:t>: </a:t>
            </a:r>
            <a:r>
              <a:rPr lang="en-GB" sz="1400" b="1" dirty="0">
                <a:solidFill>
                  <a:srgbClr val="00B050"/>
                </a:solidFill>
              </a:rPr>
              <a:t>Thailand 50%</a:t>
            </a: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10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16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Οβάλ 9">
            <a:extLst>
              <a:ext uri="{FF2B5EF4-FFF2-40B4-BE49-F238E27FC236}">
                <a16:creationId xmlns:a16="http://schemas.microsoft.com/office/drawing/2014/main" id="{08988956-BC40-4CE5-888B-982AD154F78D}"/>
              </a:ext>
            </a:extLst>
          </p:cNvPr>
          <p:cNvSpPr>
            <a:spLocks noChangeAspect="1"/>
          </p:cNvSpPr>
          <p:nvPr/>
        </p:nvSpPr>
        <p:spPr>
          <a:xfrm>
            <a:off x="5195" y="281337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8 - Έλλειψη">
            <a:extLst>
              <a:ext uri="{FF2B5EF4-FFF2-40B4-BE49-F238E27FC236}">
                <a16:creationId xmlns:a16="http://schemas.microsoft.com/office/drawing/2014/main" id="{2634492D-5B32-4CA4-B8F0-A3529C9C9EC8}"/>
              </a:ext>
            </a:extLst>
          </p:cNvPr>
          <p:cNvSpPr>
            <a:spLocks noChangeAspect="1"/>
          </p:cNvSpPr>
          <p:nvPr/>
        </p:nvSpPr>
        <p:spPr>
          <a:xfrm>
            <a:off x="140677" y="759805"/>
            <a:ext cx="2376000" cy="2376000"/>
          </a:xfrm>
          <a:prstGeom prst="ellipse">
            <a:avLst/>
          </a:prstGeom>
          <a:solidFill>
            <a:srgbClr val="A72121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HEALTH BENEFITS SOUGHT AFTER FROM NUTRITION</a:t>
            </a:r>
          </a:p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(SUM)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53F59297-D203-4B0F-B8EA-7EA4255336D0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3094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Q23. Which of the following health benefits are you most interested in getting from foods or nutrients?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rank 3 benefits</a:t>
            </a:r>
          </a:p>
        </p:txBody>
      </p:sp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DE999F08-5C5D-477D-9BD5-0EB40822C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755035"/>
              </p:ext>
            </p:extLst>
          </p:nvPr>
        </p:nvGraphicFramePr>
        <p:xfrm>
          <a:off x="2991648" y="591378"/>
          <a:ext cx="8995283" cy="5731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714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728705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09464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9279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762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2C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7356</a:t>
                      </a:r>
                    </a:p>
                  </a:txBody>
                  <a:tcPr marL="36000" marR="36000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4224</a:t>
                      </a:r>
                    </a:p>
                  </a:txBody>
                  <a:tcPr marL="36000" marR="36000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893</a:t>
                      </a:r>
                    </a:p>
                  </a:txBody>
                  <a:tcPr marL="36000" marR="36000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490</a:t>
                      </a:r>
                    </a:p>
                  </a:txBody>
                  <a:tcPr marL="36000" marR="36000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1749</a:t>
                      </a:r>
                    </a:p>
                  </a:txBody>
                  <a:tcPr marL="36000" marR="36000" marT="9525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Weight loss/ weight management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Immune function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Having more energy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Digestive health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Cardiovascular health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Brain function (memory, focus, cognition)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Reducing physical tiredness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Emotional/ Mental health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Bone health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Diabetes management/ blood sugar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Reducing mental tiredness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Muscle health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3970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Athletic performance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0629"/>
                  </a:ext>
                </a:extLst>
              </a:tr>
            </a:tbl>
          </a:graphicData>
        </a:graphic>
      </p:graphicFrame>
      <p:sp>
        <p:nvSpPr>
          <p:cNvPr id="8" name="8 - Έλλειψη">
            <a:extLst>
              <a:ext uri="{FF2B5EF4-FFF2-40B4-BE49-F238E27FC236}">
                <a16:creationId xmlns:a16="http://schemas.microsoft.com/office/drawing/2014/main" id="{CE4CC0B8-5633-4D99-A362-E10557EA4CA9}"/>
              </a:ext>
            </a:extLst>
          </p:cNvPr>
          <p:cNvSpPr>
            <a:spLocks noChangeAspect="1"/>
          </p:cNvSpPr>
          <p:nvPr/>
        </p:nvSpPr>
        <p:spPr>
          <a:xfrm>
            <a:off x="140677" y="3161337"/>
            <a:ext cx="2636981" cy="1856065"/>
          </a:xfrm>
          <a:prstGeom prst="snip1Rect">
            <a:avLst/>
          </a:prstGeom>
          <a:solidFill>
            <a:srgbClr val="9E2C2D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Weight loss/ weight management is the most popular benefit sought from foods nutrients, especially in North and South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Europe and Asia the Immune function is more important.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brain function is also significantly important.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D781A943-2C29-4094-8451-16C0603FAE74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A3A4D7-F438-4D24-AF35-75722BE8D06F}"/>
              </a:ext>
            </a:extLst>
          </p:cNvPr>
          <p:cNvSpPr/>
          <p:nvPr/>
        </p:nvSpPr>
        <p:spPr>
          <a:xfrm>
            <a:off x="140677" y="5220176"/>
            <a:ext cx="3290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Weight loss/management : </a:t>
            </a:r>
            <a:r>
              <a:rPr lang="en-GB" sz="1400" b="1" dirty="0">
                <a:solidFill>
                  <a:srgbClr val="00B050"/>
                </a:solidFill>
              </a:rPr>
              <a:t>USA 46%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Having more energy: </a:t>
            </a:r>
            <a:r>
              <a:rPr lang="en-GB" sz="1400" b="1" dirty="0">
                <a:solidFill>
                  <a:srgbClr val="00B050"/>
                </a:solidFill>
              </a:rPr>
              <a:t>Czech Rep 42%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Immune faction: </a:t>
            </a:r>
            <a:r>
              <a:rPr lang="en-GB" sz="1400" b="1" dirty="0">
                <a:solidFill>
                  <a:srgbClr val="00B050"/>
                </a:solidFill>
              </a:rPr>
              <a:t>Croatia 41%</a:t>
            </a: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2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17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9">
            <a:extLst>
              <a:ext uri="{FF2B5EF4-FFF2-40B4-BE49-F238E27FC236}">
                <a16:creationId xmlns:a16="http://schemas.microsoft.com/office/drawing/2014/main" id="{0977ACA7-A5DB-474E-8718-9EBB3ECF4EAF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93F36E87-BA0A-4E16-80C4-CFD2A49A1538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EBA16A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INGREDIENT SOUGHT FOR BETTER HEALTH</a:t>
            </a:r>
            <a:endParaRPr lang="el-GR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21D8F301-E471-46EB-A999-D2B7A2D06D12}"/>
              </a:ext>
            </a:extLst>
          </p:cNvPr>
          <p:cNvSpPr txBox="1">
            <a:spLocks/>
          </p:cNvSpPr>
          <p:nvPr/>
        </p:nvSpPr>
        <p:spPr>
          <a:xfrm>
            <a:off x="3997298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Q24. Which food or nutrient you would seek out to help with (health issue ranked first)?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endParaRPr lang="en-GB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FFF8DB44-AD34-4D9E-A1F9-73F0B699F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722857"/>
              </p:ext>
            </p:extLst>
          </p:nvPr>
        </p:nvGraphicFramePr>
        <p:xfrm>
          <a:off x="2991649" y="591376"/>
          <a:ext cx="9047950" cy="5920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3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7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925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090501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54573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8B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3281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1574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197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1079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Vegetable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Fruit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76191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Water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357108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Natural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442200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Fibre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459994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Omega 3/ fish oils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901591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Protein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729090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Grains/ Whole grains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0620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Other vitamins and minerals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Iron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Calcium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Milk or other dairy products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Antioxidants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Organic foodstuffs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Probiotic- or pre biotic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Foods with a low glycaemic index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Folic acid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Low/ No calorie sweeteners </a:t>
                      </a: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(e.g., Aspartame, Sucralose, Saccharin)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Carbohydrates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2705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Sugar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0629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CB74C5F3-F80C-41E9-9472-AB424CB38E46}"/>
              </a:ext>
            </a:extLst>
          </p:cNvPr>
          <p:cNvSpPr>
            <a:spLocks noChangeAspect="1"/>
          </p:cNvSpPr>
          <p:nvPr/>
        </p:nvSpPr>
        <p:spPr>
          <a:xfrm>
            <a:off x="152401" y="3194893"/>
            <a:ext cx="2636981" cy="1763786"/>
          </a:xfrm>
          <a:prstGeom prst="snip1Rect">
            <a:avLst/>
          </a:prstGeom>
          <a:solidFill>
            <a:srgbClr val="E98B4F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Vegetables and Fruits are by far the most common food/ nutrient sought after, especially in Europe, followed by water.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Asia, fibre is also popular, as is milk/ dairy products and calcium.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N. America there is a bigger trend than elsewhere towards protein.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35B0F36B-DFF5-45FA-98F7-8CC8B4F2A085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3939308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700" b="1" dirty="0"/>
              <a:t>THOSE WHO SEEK HEALTH BENEFITS FROM NUTRITION  </a:t>
            </a:r>
            <a:endParaRPr lang="en-GB" sz="7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BB20E3-D2FF-4D65-9FC3-C04466451101}"/>
              </a:ext>
            </a:extLst>
          </p:cNvPr>
          <p:cNvSpPr/>
          <p:nvPr/>
        </p:nvSpPr>
        <p:spPr>
          <a:xfrm>
            <a:off x="140677" y="5220176"/>
            <a:ext cx="32905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Fruits : </a:t>
            </a:r>
            <a:r>
              <a:rPr lang="en-GB" sz="1400" b="1" dirty="0">
                <a:solidFill>
                  <a:srgbClr val="00B050"/>
                </a:solidFill>
              </a:rPr>
              <a:t>Romania  63%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Water: </a:t>
            </a:r>
            <a:r>
              <a:rPr lang="en-GB" sz="1400" b="1" dirty="0">
                <a:solidFill>
                  <a:srgbClr val="00B050"/>
                </a:solidFill>
              </a:rPr>
              <a:t>Turkey 58%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Fibre: </a:t>
            </a:r>
            <a:r>
              <a:rPr lang="en-GB" sz="1400" b="1" dirty="0">
                <a:solidFill>
                  <a:srgbClr val="00B050"/>
                </a:solidFill>
              </a:rPr>
              <a:t>Slovakia 47%</a:t>
            </a:r>
          </a:p>
        </p:txBody>
      </p:sp>
    </p:spTree>
    <p:extLst>
      <p:ext uri="{BB962C8B-B14F-4D97-AF65-F5344CB8AC3E}">
        <p14:creationId xmlns:p14="http://schemas.microsoft.com/office/powerpoint/2010/main" val="3642121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18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9">
            <a:extLst>
              <a:ext uri="{FF2B5EF4-FFF2-40B4-BE49-F238E27FC236}">
                <a16:creationId xmlns:a16="http://schemas.microsoft.com/office/drawing/2014/main" id="{BF07D906-92F8-4E76-B54D-54C7358E3F13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4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23A83BB0-36F6-4F41-93F5-88A5E5525C6F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EA5A8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AVOIDING SUGAR</a:t>
            </a:r>
            <a:endParaRPr lang="el-GR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B8E25F71-EA6E-4F37-8CD3-83E38D4266CA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3094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25α.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you trying to limit or avoid sugars in your diet?</a:t>
            </a:r>
            <a:endParaRPr lang="el-GR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Q25b. What actions are you taking to limit or avoid sugars?</a:t>
            </a: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D01F666F-3A98-493A-AC7C-0960BFF70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860538"/>
              </p:ext>
            </p:extLst>
          </p:nvPr>
        </p:nvGraphicFramePr>
        <p:xfrm>
          <a:off x="2885195" y="532371"/>
          <a:ext cx="9048188" cy="888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307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032663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09249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2438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5789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3397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755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1218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385">
                <a:tc>
                  <a:txBody>
                    <a:bodyPr/>
                    <a:lstStyle/>
                    <a:p>
                      <a:pPr algn="r" rtl="0" fontAlgn="t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Trying to avoid sugars in diet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04699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28494D61-4A41-43E6-BFBC-0201D398E615}"/>
              </a:ext>
            </a:extLst>
          </p:cNvPr>
          <p:cNvSpPr>
            <a:spLocks noChangeAspect="1"/>
          </p:cNvSpPr>
          <p:nvPr/>
        </p:nvSpPr>
        <p:spPr>
          <a:xfrm>
            <a:off x="152401" y="3288146"/>
            <a:ext cx="2636981" cy="2508648"/>
          </a:xfrm>
          <a:prstGeom prst="snip1Rect">
            <a:avLst/>
          </a:prstGeom>
          <a:solidFill>
            <a:srgbClr val="FCD7DA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percentage of people trying to reduce/ avoid sugar in their diet is significantly lower in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most common especially in Europe action for limiting the amount of sugar intake is replacing caloric beverages with water.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the trend of replacing or eliminating beverages or food from diet is significantly less strong.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S. America and Europe a common action is to no longer add table sugar to foods or drinks something that is much less popular in N. America.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">
            <a:extLst>
              <a:ext uri="{FF2B5EF4-FFF2-40B4-BE49-F238E27FC236}">
                <a16:creationId xmlns:a16="http://schemas.microsoft.com/office/drawing/2014/main" id="{1D5F7D25-E16B-4DF1-A258-A4E2F4980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765584"/>
              </p:ext>
            </p:extLst>
          </p:nvPr>
        </p:nvGraphicFramePr>
        <p:xfrm>
          <a:off x="2885195" y="1941173"/>
          <a:ext cx="9048188" cy="4468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7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307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032663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09249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DA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5789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3397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755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1218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Drinking water instead of caloric beverages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04699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 longer adding table sugar to foods and beverages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076081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Eliminating certain foods and beverages from my diet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07076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Reducing/ do not take alcoholic beverages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207312"/>
                  </a:ext>
                </a:extLst>
              </a:tr>
              <a:tr h="81833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Consume smaller portions Using the Nutrition Facts label to choose foods and beverages with less sugar Reducing the number of calories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557298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Ordering or purchasing ‘sugar-free’’ options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314925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Reduce fruit juice intake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119120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Switching to low-or-no- calorie beverage options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348802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Using low- calorie sweeteners instead of adding sugar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508206"/>
                  </a:ext>
                </a:extLst>
              </a:tr>
              <a:tr h="34110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Reducing fruit intake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11%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27772"/>
                  </a:ext>
                </a:extLst>
              </a:tr>
            </a:tbl>
          </a:graphicData>
        </a:graphic>
      </p:graphicFrame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DE74C0C5-4E9B-4F92-90AD-40D49B420FDA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2161429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Q25a: ALL RESPONDENTS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Q25b: THOSE WHO TRY TO AVOID SUGAR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9D86E8-65E3-4FFC-AA93-977E8CEB8F35}"/>
              </a:ext>
            </a:extLst>
          </p:cNvPr>
          <p:cNvSpPr/>
          <p:nvPr/>
        </p:nvSpPr>
        <p:spPr>
          <a:xfrm>
            <a:off x="140677" y="6171599"/>
            <a:ext cx="329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Drinking water instead of caloric beverages : </a:t>
            </a:r>
            <a:r>
              <a:rPr lang="en-GB" sz="1400" b="1" dirty="0">
                <a:solidFill>
                  <a:srgbClr val="00B050"/>
                </a:solidFill>
              </a:rPr>
              <a:t>Czech Rep 82%</a:t>
            </a:r>
          </a:p>
        </p:txBody>
      </p:sp>
    </p:spTree>
    <p:extLst>
      <p:ext uri="{BB962C8B-B14F-4D97-AF65-F5344CB8AC3E}">
        <p14:creationId xmlns:p14="http://schemas.microsoft.com/office/powerpoint/2010/main" val="62499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C8360BA9-2957-4218-AED6-1B63962011E7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25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types of food or beverages do you most often eliminate to reduce the amount of sugars you consume?</a:t>
            </a:r>
          </a:p>
        </p:txBody>
      </p:sp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19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9">
            <a:extLst>
              <a:ext uri="{FF2B5EF4-FFF2-40B4-BE49-F238E27FC236}">
                <a16:creationId xmlns:a16="http://schemas.microsoft.com/office/drawing/2014/main" id="{97DF4C04-A8AA-4CE3-9A29-ED3FFCA5B654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C9326945-E7AE-48DB-A736-C14FFB0CCC15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6B799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PRODUCTS ELIMINATED TO REDUCE SUGAR INTAKE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">
            <a:extLst>
              <a:ext uri="{FF2B5EF4-FFF2-40B4-BE49-F238E27FC236}">
                <a16:creationId xmlns:a16="http://schemas.microsoft.com/office/drawing/2014/main" id="{F71659FE-68B8-4448-9BCF-0B7B17634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315392"/>
              </p:ext>
            </p:extLst>
          </p:nvPr>
        </p:nvGraphicFramePr>
        <p:xfrm>
          <a:off x="2991649" y="591380"/>
          <a:ext cx="9059673" cy="5733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3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067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093398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56843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%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7995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5789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3397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755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1218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Candy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Soft drinks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81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Baked goods (cookies, cakes, pastries, donut, croissant)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Sweetened teas and coffees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Packed fruit juice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Energy drinks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Sweet snacks (granola bars, trail mix)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Juice flavoured drinks 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l-GR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fruit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punch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Frozen desserts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ice cream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l-GR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frozen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l-GR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yogurt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Alcohol beverage 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beer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wine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cocktails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whiskey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etc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4578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Breads</a:t>
                      </a:r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bagels, dinner rolls)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</a:tbl>
          </a:graphicData>
        </a:graphic>
      </p:graphicFrame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C1B2F342-0497-4CF4-8543-5A7F602FFBA1}"/>
              </a:ext>
            </a:extLst>
          </p:cNvPr>
          <p:cNvSpPr>
            <a:spLocks noChangeAspect="1"/>
          </p:cNvSpPr>
          <p:nvPr/>
        </p:nvSpPr>
        <p:spPr>
          <a:xfrm>
            <a:off x="152401" y="3311553"/>
            <a:ext cx="2636981" cy="2057401"/>
          </a:xfrm>
          <a:prstGeom prst="snip1Rect">
            <a:avLst/>
          </a:prstGeom>
          <a:solidFill>
            <a:srgbClr val="6B7995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Candy is the most common food that is eliminated to reduce the amount of sugar intake, especially in Europe.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and N. America this trend is not as strong.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Instead in North and South America is much more common to eliminate soft drinks.</a:t>
            </a:r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7D798B62-3B94-48CB-8F83-C29A881FC6A0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2161429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THOSE WHO TRY TO AVOID SUGAR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D803F7-CCC0-4EDF-94D1-9B306BC7D357}"/>
              </a:ext>
            </a:extLst>
          </p:cNvPr>
          <p:cNvSpPr/>
          <p:nvPr/>
        </p:nvSpPr>
        <p:spPr>
          <a:xfrm>
            <a:off x="140677" y="5743400"/>
            <a:ext cx="329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Soft drinks: </a:t>
            </a:r>
            <a:r>
              <a:rPr lang="en-GB" sz="1400" b="1" dirty="0">
                <a:solidFill>
                  <a:srgbClr val="FF0000"/>
                </a:solidFill>
              </a:rPr>
              <a:t>Germany 36%</a:t>
            </a:r>
          </a:p>
        </p:txBody>
      </p:sp>
    </p:spTree>
    <p:extLst>
      <p:ext uri="{BB962C8B-B14F-4D97-AF65-F5344CB8AC3E}">
        <p14:creationId xmlns:p14="http://schemas.microsoft.com/office/powerpoint/2010/main" val="229910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Παραλληλόγραμμο 12">
            <a:extLst>
              <a:ext uri="{FF2B5EF4-FFF2-40B4-BE49-F238E27FC236}">
                <a16:creationId xmlns:a16="http://schemas.microsoft.com/office/drawing/2014/main" id="{0DF2F6AA-79C4-4A31-911B-72717E49A03D}"/>
              </a:ext>
            </a:extLst>
          </p:cNvPr>
          <p:cNvSpPr/>
          <p:nvPr/>
        </p:nvSpPr>
        <p:spPr>
          <a:xfrm>
            <a:off x="3777673" y="526474"/>
            <a:ext cx="7952509" cy="5883562"/>
          </a:xfrm>
          <a:prstGeom prst="parallelogram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774E43-E6BF-407A-98F8-414E9DEF29AA}"/>
              </a:ext>
            </a:extLst>
          </p:cNvPr>
          <p:cNvSpPr/>
          <p:nvPr/>
        </p:nvSpPr>
        <p:spPr>
          <a:xfrm>
            <a:off x="707010" y="1360249"/>
            <a:ext cx="7522590" cy="4421173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Θέση αριθμού διαφάνειας 5">
            <a:extLst>
              <a:ext uri="{FF2B5EF4-FFF2-40B4-BE49-F238E27FC236}">
                <a16:creationId xmlns:a16="http://schemas.microsoft.com/office/drawing/2014/main" id="{CDDBA7DF-AD81-4216-B2B8-91281C3BEA1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EA970C31-0AAF-40D9-9C07-6D5542EAE2DF}"/>
              </a:ext>
            </a:extLst>
          </p:cNvPr>
          <p:cNvSpPr>
            <a:spLocks noChangeAspect="1"/>
          </p:cNvSpPr>
          <p:nvPr/>
        </p:nvSpPr>
        <p:spPr>
          <a:xfrm>
            <a:off x="707010" y="1360248"/>
            <a:ext cx="3563332" cy="4421173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t">
            <a:noAutofit/>
          </a:bodyPr>
          <a:lstStyle/>
          <a:p>
            <a:endParaRPr lang="el-GR" sz="1600" b="1" dirty="0">
              <a:ln w="12700" cmpd="sng">
                <a:noFill/>
                <a:prstDash val="solid"/>
              </a:ln>
              <a:solidFill>
                <a:srgbClr val="CC312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n w="12700" cmpd="sng">
                  <a:noFill/>
                  <a:prstDash val="solid"/>
                </a:ln>
                <a:solidFill>
                  <a:srgbClr val="CC312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Research Background</a:t>
            </a:r>
            <a:br>
              <a:rPr lang="en-US" sz="1600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600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Healthy eating is increasingly gaining importance in consumers’ life worldwide. After conducting an exploratory qualitative study in 9 countries, Global decided to dib deeper into the findings, understand attitudes towards healthy eating and highlight differences in consumer motives across 16 countries in 4 continents. </a:t>
            </a:r>
            <a:endParaRPr lang="el-GR" sz="12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- Έλλειψη">
            <a:extLst>
              <a:ext uri="{FF2B5EF4-FFF2-40B4-BE49-F238E27FC236}">
                <a16:creationId xmlns:a16="http://schemas.microsoft.com/office/drawing/2014/main" id="{15945612-A3E6-435D-865C-A122BFDF8F41}"/>
              </a:ext>
            </a:extLst>
          </p:cNvPr>
          <p:cNvSpPr>
            <a:spLocks noChangeAspect="1"/>
          </p:cNvSpPr>
          <p:nvPr/>
        </p:nvSpPr>
        <p:spPr>
          <a:xfrm>
            <a:off x="4345757" y="1360249"/>
            <a:ext cx="3763769" cy="4421172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t">
            <a:noAutofit/>
          </a:bodyPr>
          <a:lstStyle/>
          <a:p>
            <a:pPr algn="just"/>
            <a:endParaRPr lang="el-GR" sz="1600" b="1" dirty="0">
              <a:ln w="12700" cmpd="sng">
                <a:noFill/>
                <a:prstDash val="solid"/>
              </a:ln>
              <a:solidFill>
                <a:srgbClr val="CC312A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ln w="12700" cmpd="sng">
                  <a:noFill/>
                  <a:prstDash val="solid"/>
                </a:ln>
                <a:solidFill>
                  <a:srgbClr val="CC312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Research Goals</a:t>
            </a:r>
            <a:br>
              <a:rPr lang="en-US" sz="2000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2000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aim of this study is to better comprehend the consumer attitudes towards healthy eating 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quantifying some of the findings of the qualitative research of 2018 like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Attitudes on habits towards healthy eating</a:t>
            </a:r>
          </a:p>
          <a:p>
            <a:pPr algn="just">
              <a:buClr>
                <a:srgbClr val="C00000"/>
              </a:buClr>
            </a:pP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Healthy eating trends</a:t>
            </a: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C00000"/>
              </a:buClr>
            </a:pP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Opportunities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and threats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62DBA00F-EC87-4A40-9AC4-1242EC3C4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4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20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9">
            <a:extLst>
              <a:ext uri="{FF2B5EF4-FFF2-40B4-BE49-F238E27FC236}">
                <a16:creationId xmlns:a16="http://schemas.microsoft.com/office/drawing/2014/main" id="{1354C133-F091-49DF-82E3-A8ECE7845CE5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5827DF5A-0CAA-4DE2-94A5-EC265BCAABD4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CB3A3F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FACTORS AFFECTING </a:t>
            </a:r>
            <a:r>
              <a:rPr lang="el-GR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FOOD/ BEVERAGE PURCHASE 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4DDBC5EB-2D0E-4FA0-8E01-96A24138B3C8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26.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much of an impact do the following have on your decision to buy foods and beverages?</a:t>
            </a:r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941D0153-8F88-4387-B127-020F55600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36445"/>
              </p:ext>
            </p:extLst>
          </p:nvPr>
        </p:nvGraphicFramePr>
        <p:xfrm>
          <a:off x="2991649" y="591378"/>
          <a:ext cx="8950968" cy="5794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6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437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482929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1162100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5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5789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3397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755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1218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Taste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Healthcare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Price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Kind of meal to be made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Convenience/ Place of purchase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Kind of people who will be eating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Information/ Labels on packaging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Localness/ Place of origin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Family habits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Localness/ Place of origin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Organic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Brand Name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39678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Packaging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0629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D5802157-22A0-4299-97AA-E8C0E63E3B71}"/>
              </a:ext>
            </a:extLst>
          </p:cNvPr>
          <p:cNvSpPr>
            <a:spLocks noChangeAspect="1"/>
          </p:cNvSpPr>
          <p:nvPr/>
        </p:nvSpPr>
        <p:spPr>
          <a:xfrm>
            <a:off x="86036" y="3269609"/>
            <a:ext cx="2636981" cy="1570840"/>
          </a:xfrm>
          <a:prstGeom prst="snip1Rect">
            <a:avLst/>
          </a:prstGeom>
          <a:solidFill>
            <a:srgbClr val="D05B59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Taste is the number one factor affecting food and beverage purchase in most regions except Asia where Healthcare scores higher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Price is also an important factor especially in North and South America.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Πίνακας 12">
            <a:extLst>
              <a:ext uri="{FF2B5EF4-FFF2-40B4-BE49-F238E27FC236}">
                <a16:creationId xmlns:a16="http://schemas.microsoft.com/office/drawing/2014/main" id="{E0B0CB8A-4D78-4B92-828F-AFB7D5AEA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921941"/>
              </p:ext>
            </p:extLst>
          </p:nvPr>
        </p:nvGraphicFramePr>
        <p:xfrm>
          <a:off x="140677" y="5497306"/>
          <a:ext cx="2313709" cy="104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709">
                  <a:extLst>
                    <a:ext uri="{9D8B030D-6E8A-4147-A177-3AD203B41FA5}">
                      <a16:colId xmlns:a16="http://schemas.microsoft.com/office/drawing/2014/main" val="248353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[5]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2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[4]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58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Neither important nor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[3]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[2]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68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Not important at all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[1]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4454"/>
                  </a:ext>
                </a:extLst>
              </a:tr>
            </a:tbl>
          </a:graphicData>
        </a:graphic>
      </p:graphicFrame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0FBAA64A-43FC-4AB1-BBA7-A42B2FCD8CB0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0811DC-7F45-4421-8365-5FA7794F693F}"/>
              </a:ext>
            </a:extLst>
          </p:cNvPr>
          <p:cNvSpPr/>
          <p:nvPr/>
        </p:nvSpPr>
        <p:spPr>
          <a:xfrm>
            <a:off x="45932" y="5069447"/>
            <a:ext cx="329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Price: </a:t>
            </a:r>
            <a:r>
              <a:rPr lang="en-GB" sz="1400" b="1" dirty="0">
                <a:solidFill>
                  <a:srgbClr val="FF0000"/>
                </a:solidFill>
              </a:rPr>
              <a:t>Croatia 1.94</a:t>
            </a:r>
          </a:p>
        </p:txBody>
      </p:sp>
    </p:spTree>
    <p:extLst>
      <p:ext uri="{BB962C8B-B14F-4D97-AF65-F5344CB8AC3E}">
        <p14:creationId xmlns:p14="http://schemas.microsoft.com/office/powerpoint/2010/main" val="1367065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21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13">
            <a:extLst>
              <a:ext uri="{FF2B5EF4-FFF2-40B4-BE49-F238E27FC236}">
                <a16:creationId xmlns:a16="http://schemas.microsoft.com/office/drawing/2014/main" id="{35DA51D9-C0F3-4ED1-9556-02B903DA0B3E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t="-21000" r="-129000" b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68076A50-9666-4ED8-A59C-BBCFFD275AA8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1F4E79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DECISION MAKING FACTORS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F9A09314-5F34-4F92-A2D4-E12059CE7546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27.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important are the following factors in your decision to purchase a food or beverage?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endParaRPr lang="en-GB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0CE24695-492D-4162-A5D4-F0401C220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020839"/>
              </p:ext>
            </p:extLst>
          </p:nvPr>
        </p:nvGraphicFramePr>
        <p:xfrm>
          <a:off x="2991649" y="591379"/>
          <a:ext cx="8960206" cy="5731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0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2234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980325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633815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55161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041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5789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3397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755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419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1218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Recognizing the ingredients listed on the package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where the food comes from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Being able to access information about how my food is produced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Understanding how the food is produced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The number of ingredients on the food’s label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895480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that the manufacturer has a commitment to producing food in an environmentally sustainable way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that the food was produced with animal welfare in mind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Known and respected brand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The package of the food or beverage to be recyclable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4601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The product doesn't have excessive packaging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8DADA2E3-2E87-4213-BA3C-28D63DF52469}"/>
              </a:ext>
            </a:extLst>
          </p:cNvPr>
          <p:cNvSpPr>
            <a:spLocks noChangeAspect="1"/>
          </p:cNvSpPr>
          <p:nvPr/>
        </p:nvSpPr>
        <p:spPr>
          <a:xfrm>
            <a:off x="86036" y="3169361"/>
            <a:ext cx="2636981" cy="1713031"/>
          </a:xfrm>
          <a:prstGeom prst="snip1Rect">
            <a:avLst/>
          </a:prstGeom>
          <a:solidFill>
            <a:srgbClr val="20415C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Recognising ingredients listed on the package is considered as most important especially in North and South America, followed by Knowing where the food comes from.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and North America a well known and respected brand is a much more important factor than it is in Europe.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929EE9A2-AF82-4571-B70D-BE1224437C6F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graphicFrame>
        <p:nvGraphicFramePr>
          <p:cNvPr id="18" name="Πίνακας 12">
            <a:extLst>
              <a:ext uri="{FF2B5EF4-FFF2-40B4-BE49-F238E27FC236}">
                <a16:creationId xmlns:a16="http://schemas.microsoft.com/office/drawing/2014/main" id="{ABF0E4AF-1B0F-45FF-981D-BA2305CA0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784974"/>
              </p:ext>
            </p:extLst>
          </p:nvPr>
        </p:nvGraphicFramePr>
        <p:xfrm>
          <a:off x="140677" y="5497306"/>
          <a:ext cx="2313709" cy="104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709">
                  <a:extLst>
                    <a:ext uri="{9D8B030D-6E8A-4147-A177-3AD203B41FA5}">
                      <a16:colId xmlns:a16="http://schemas.microsoft.com/office/drawing/2014/main" val="248353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[5]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2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[4]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58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Neither important nor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[3]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[2]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68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Not important at all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[1]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445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DBEE548-6552-4368-9E09-07ADB6479710}"/>
              </a:ext>
            </a:extLst>
          </p:cNvPr>
          <p:cNvSpPr/>
          <p:nvPr/>
        </p:nvSpPr>
        <p:spPr>
          <a:xfrm>
            <a:off x="16160" y="4974086"/>
            <a:ext cx="329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Knowing where the food come from:     </a:t>
            </a:r>
            <a:r>
              <a:rPr lang="en-GB" sz="1400" b="1" dirty="0">
                <a:solidFill>
                  <a:srgbClr val="00B050"/>
                </a:solidFill>
              </a:rPr>
              <a:t>The Philippines 4.64</a:t>
            </a:r>
          </a:p>
        </p:txBody>
      </p:sp>
    </p:spTree>
    <p:extLst>
      <p:ext uri="{BB962C8B-B14F-4D97-AF65-F5344CB8AC3E}">
        <p14:creationId xmlns:p14="http://schemas.microsoft.com/office/powerpoint/2010/main" val="119098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Οβάλ 9">
            <a:extLst>
              <a:ext uri="{FF2B5EF4-FFF2-40B4-BE49-F238E27FC236}">
                <a16:creationId xmlns:a16="http://schemas.microsoft.com/office/drawing/2014/main" id="{AA643B8A-9576-4E21-B51C-8EDC982CC5E8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372F8E5F-87D5-428A-AAAA-80819078A2DC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7CA8B7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RESTAURANT/ CAFFETERIA CHOICE CRITERIA 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7F2888D7-3AC9-4C3A-BE43-2A3C0A133C74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important are the following factors when it come to choosing a restaurant or cafeteria?</a:t>
            </a:r>
          </a:p>
        </p:txBody>
      </p:sp>
      <p:graphicFrame>
        <p:nvGraphicFramePr>
          <p:cNvPr id="14" name="Table 1">
            <a:extLst>
              <a:ext uri="{FF2B5EF4-FFF2-40B4-BE49-F238E27FC236}">
                <a16:creationId xmlns:a16="http://schemas.microsoft.com/office/drawing/2014/main" id="{62E46874-EB5B-455E-9DD3-A2CE2A5B5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253028"/>
              </p:ext>
            </p:extLst>
          </p:nvPr>
        </p:nvGraphicFramePr>
        <p:xfrm>
          <a:off x="2991649" y="591378"/>
          <a:ext cx="9047950" cy="5889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04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8361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017517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797380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Good taste of the food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The kind of food to be eaten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4632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Good experience in previous visits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25686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Being price convenient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20253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where the food comes from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83923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Understanding how the food is been produced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the food contains only natural ingredients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Proximity of house or work place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4.0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Friend or family member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513476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Knowing that the restaurant has a commitment to environmental sustainability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Chef or culinary professional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Availability of organic options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Conversation with personal healthcare professional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Conversation with registered </a:t>
                      </a:r>
                      <a:r>
                        <a:rPr lang="en-GB" sz="11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dietian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nutritionist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 food company manufacturer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5301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Reading a scientific study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30212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Doctor or nutritionist on TV or social media Health- focused website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3.7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10629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7CACB05E-7327-4328-97D1-202587E761CA}"/>
              </a:ext>
            </a:extLst>
          </p:cNvPr>
          <p:cNvSpPr>
            <a:spLocks noChangeAspect="1"/>
          </p:cNvSpPr>
          <p:nvPr/>
        </p:nvSpPr>
        <p:spPr>
          <a:xfrm>
            <a:off x="140677" y="3195806"/>
            <a:ext cx="2636981" cy="1794336"/>
          </a:xfrm>
          <a:prstGeom prst="snip1Rect">
            <a:avLst/>
          </a:prstGeom>
          <a:solidFill>
            <a:srgbClr val="CBDDEB">
              <a:alpha val="69804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Good taste of food is the most important factor for health oriented respondents when choosing a restaurant/ cafeteria followed by the kind of food eaten, and having a good experience in previous visits.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Being price convenient is much more important in S. America and Asia than Europe.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A98AC939-70B8-47A3-92C8-C804C1D7118B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graphicFrame>
        <p:nvGraphicFramePr>
          <p:cNvPr id="18" name="Πίνακας 12">
            <a:extLst>
              <a:ext uri="{FF2B5EF4-FFF2-40B4-BE49-F238E27FC236}">
                <a16:creationId xmlns:a16="http://schemas.microsoft.com/office/drawing/2014/main" id="{80965498-9079-4462-AE7C-9F808B534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372897"/>
              </p:ext>
            </p:extLst>
          </p:nvPr>
        </p:nvGraphicFramePr>
        <p:xfrm>
          <a:off x="140677" y="5497306"/>
          <a:ext cx="2313709" cy="104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709">
                  <a:extLst>
                    <a:ext uri="{9D8B030D-6E8A-4147-A177-3AD203B41FA5}">
                      <a16:colId xmlns:a16="http://schemas.microsoft.com/office/drawing/2014/main" val="248353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Very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[5]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2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important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[4]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58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Neither important nor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[3]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Somewhat unimportant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[2]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68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Not important at all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[1]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445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F15DE2BE-AC37-4D4A-A163-C7F3435DF533}"/>
              </a:ext>
            </a:extLst>
          </p:cNvPr>
          <p:cNvSpPr/>
          <p:nvPr/>
        </p:nvSpPr>
        <p:spPr>
          <a:xfrm>
            <a:off x="16160" y="4974086"/>
            <a:ext cx="329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kind of food eaten:  Brazil</a:t>
            </a:r>
            <a:r>
              <a:rPr lang="en-GB" sz="1400" b="1" dirty="0">
                <a:solidFill>
                  <a:srgbClr val="00B050"/>
                </a:solidFill>
              </a:rPr>
              <a:t> 4.8</a:t>
            </a:r>
          </a:p>
        </p:txBody>
      </p:sp>
    </p:spTree>
    <p:extLst>
      <p:ext uri="{BB962C8B-B14F-4D97-AF65-F5344CB8AC3E}">
        <p14:creationId xmlns:p14="http://schemas.microsoft.com/office/powerpoint/2010/main" val="2385458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23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9">
            <a:extLst>
              <a:ext uri="{FF2B5EF4-FFF2-40B4-BE49-F238E27FC236}">
                <a16:creationId xmlns:a16="http://schemas.microsoft.com/office/drawing/2014/main" id="{6D8A4556-5343-4BC7-9CCE-A36BBBA510EA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t="-3000" r="-25000"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F1195B62-9178-453E-850D-0CB31F94C223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8CBAD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CHANNELS OF PURCHASE</a:t>
            </a:r>
            <a:endParaRPr lang="el-GR" sz="14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9613515E-09FF-4610-B343-AD62DF6C2D52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29.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often do you shop for/ purchase food and beverages?</a:t>
            </a: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26626"/>
              </p:ext>
            </p:extLst>
          </p:nvPr>
        </p:nvGraphicFramePr>
        <p:xfrm>
          <a:off x="2991649" y="1126155"/>
          <a:ext cx="9047950" cy="4630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2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6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9878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173504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19619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supermarket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convenience store 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natural foods store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farmers' market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3.2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6111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natural foods store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3.3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warehouse/discount club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r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At a drug store 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3.1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From a meal kit delivery service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.0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1.8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2.4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43660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From an online grocery delivery/pick-up service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1.5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1.9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2.6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7D83DFF2-F8F4-4F10-90B0-9E4928C8B70A}"/>
              </a:ext>
            </a:extLst>
          </p:cNvPr>
          <p:cNvSpPr>
            <a:spLocks noChangeAspect="1"/>
          </p:cNvSpPr>
          <p:nvPr/>
        </p:nvSpPr>
        <p:spPr>
          <a:xfrm>
            <a:off x="140677" y="3227159"/>
            <a:ext cx="2636981" cy="2115127"/>
          </a:xfrm>
          <a:prstGeom prst="snip1Rect">
            <a:avLst/>
          </a:prstGeom>
          <a:solidFill>
            <a:srgbClr val="F8CBAD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Europe respondents are much more likely to make their purchases from a supermarket especially compared to S. America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Asia there is a wider variety of purchasing channels used, with convenience stores, natural food stores and farmers markets being significantly more popular than in other regions.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312E6729-F05B-4DAB-ABAA-7CC70F3C7CD6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graphicFrame>
        <p:nvGraphicFramePr>
          <p:cNvPr id="18" name="Πίνακας 12">
            <a:extLst>
              <a:ext uri="{FF2B5EF4-FFF2-40B4-BE49-F238E27FC236}">
                <a16:creationId xmlns:a16="http://schemas.microsoft.com/office/drawing/2014/main" id="{F6FCC5D4-D84B-499F-B9D4-2ABA5DB07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883380"/>
              </p:ext>
            </p:extLst>
          </p:nvPr>
        </p:nvGraphicFramePr>
        <p:xfrm>
          <a:off x="140677" y="5421805"/>
          <a:ext cx="2313709" cy="118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709">
                  <a:extLst>
                    <a:ext uri="{9D8B030D-6E8A-4147-A177-3AD203B41FA5}">
                      <a16:colId xmlns:a16="http://schemas.microsoft.com/office/drawing/2014/main" val="2483533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Many times a week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[8]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22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Once a week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[4]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582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Several times a month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[2]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Once a month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[1]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168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Less than once a month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[0.5]</a:t>
                      </a:r>
                    </a:p>
                    <a:p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Never = [0]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445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4792323-D219-4B48-BEE8-C0868638C665}"/>
              </a:ext>
            </a:extLst>
          </p:cNvPr>
          <p:cNvSpPr/>
          <p:nvPr/>
        </p:nvSpPr>
        <p:spPr>
          <a:xfrm>
            <a:off x="2991649" y="5859396"/>
            <a:ext cx="3290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At a supermarket:  </a:t>
            </a:r>
            <a:r>
              <a:rPr lang="en-GB" sz="1400" b="1" dirty="0">
                <a:solidFill>
                  <a:srgbClr val="00B050"/>
                </a:solidFill>
              </a:rPr>
              <a:t>Russia 6.1</a:t>
            </a:r>
          </a:p>
          <a:p>
            <a:r>
              <a:rPr lang="en-GB" sz="1400" dirty="0"/>
              <a:t>At a natural foods store: </a:t>
            </a:r>
            <a:r>
              <a:rPr lang="en-GB" sz="1400" b="1" dirty="0">
                <a:solidFill>
                  <a:srgbClr val="00B050"/>
                </a:solidFill>
              </a:rPr>
              <a:t>China 4.4</a:t>
            </a:r>
          </a:p>
          <a:p>
            <a:r>
              <a:rPr lang="en-GB" sz="1400" dirty="0"/>
              <a:t>From a discount store: </a:t>
            </a:r>
            <a:r>
              <a:rPr lang="en-GB" sz="1400" b="1" dirty="0">
                <a:solidFill>
                  <a:srgbClr val="FF0000"/>
                </a:solidFill>
              </a:rPr>
              <a:t>Japan 2.4</a:t>
            </a:r>
          </a:p>
        </p:txBody>
      </p:sp>
    </p:spTree>
    <p:extLst>
      <p:ext uri="{BB962C8B-B14F-4D97-AF65-F5344CB8AC3E}">
        <p14:creationId xmlns:p14="http://schemas.microsoft.com/office/powerpoint/2010/main" val="1808721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24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366896"/>
              </p:ext>
            </p:extLst>
          </p:nvPr>
        </p:nvGraphicFramePr>
        <p:xfrm>
          <a:off x="2991649" y="1994133"/>
          <a:ext cx="9047950" cy="2869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2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1787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928162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98982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54323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54323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856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49539"/>
                  </a:ext>
                </a:extLst>
              </a:tr>
              <a:tr h="54323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Fruits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</a:tbl>
          </a:graphicData>
        </a:graphic>
      </p:graphicFrame>
      <p:sp>
        <p:nvSpPr>
          <p:cNvPr id="11" name="Οβάλ 9">
            <a:extLst>
              <a:ext uri="{FF2B5EF4-FFF2-40B4-BE49-F238E27FC236}">
                <a16:creationId xmlns:a16="http://schemas.microsoft.com/office/drawing/2014/main" id="{DAE2854F-56DA-4816-8DA5-043E7616B75C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8 - Έλλειψη">
            <a:extLst>
              <a:ext uri="{FF2B5EF4-FFF2-40B4-BE49-F238E27FC236}">
                <a16:creationId xmlns:a16="http://schemas.microsoft.com/office/drawing/2014/main" id="{5751F44A-BBF3-4B07-98E2-DE3BCD6C9D66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07A2A5-D680-412A-96C0-ABF4F245BCCC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Produce 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D062D059-0602-4E98-A9B5-EE77F8FFCF83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2" name="8 - Έλλειψη">
            <a:extLst>
              <a:ext uri="{FF2B5EF4-FFF2-40B4-BE49-F238E27FC236}">
                <a16:creationId xmlns:a16="http://schemas.microsoft.com/office/drawing/2014/main" id="{EB25884D-01F6-404F-9603-F0E31A1D95F7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Europe consumes more vegetables especially compared to Asia.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AEAD1C8E-12A8-4715-ACFB-72E97C4992E0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A69CA-2E79-4488-B66C-4F214B4AC3A4}"/>
              </a:ext>
            </a:extLst>
          </p:cNvPr>
          <p:cNvSpPr/>
          <p:nvPr/>
        </p:nvSpPr>
        <p:spPr>
          <a:xfrm>
            <a:off x="2991649" y="5342084"/>
            <a:ext cx="3290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Fruits : </a:t>
            </a:r>
            <a:r>
              <a:rPr lang="en-GB" sz="1400" b="1" dirty="0">
                <a:solidFill>
                  <a:srgbClr val="00B050"/>
                </a:solidFill>
              </a:rPr>
              <a:t>Hungary: 85%</a:t>
            </a:r>
            <a:endParaRPr lang="en-GB" sz="1400" b="1" dirty="0">
              <a:solidFill>
                <a:srgbClr val="FF0000"/>
              </a:solidFill>
            </a:endParaRP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Vegetables</a:t>
            </a:r>
            <a:r>
              <a:rPr lang="en-GB" sz="1400" dirty="0"/>
              <a:t> : </a:t>
            </a:r>
            <a:r>
              <a:rPr lang="en-GB" sz="1400" b="1" dirty="0">
                <a:solidFill>
                  <a:srgbClr val="FF0000"/>
                </a:solidFill>
              </a:rPr>
              <a:t>Germany 85%</a:t>
            </a:r>
          </a:p>
        </p:txBody>
      </p:sp>
    </p:spTree>
    <p:extLst>
      <p:ext uri="{BB962C8B-B14F-4D97-AF65-F5344CB8AC3E}">
        <p14:creationId xmlns:p14="http://schemas.microsoft.com/office/powerpoint/2010/main" val="1468326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25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539501"/>
              </p:ext>
            </p:extLst>
          </p:nvPr>
        </p:nvGraphicFramePr>
        <p:xfrm>
          <a:off x="2991649" y="1696390"/>
          <a:ext cx="9047950" cy="34652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4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833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2001893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33359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1100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Eggs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86%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</a:t>
                      </a:r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122696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Milk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553742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Cheeses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Yogurt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435307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Butter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82386"/>
                  </a:ext>
                </a:extLst>
              </a:tr>
              <a:tr h="41100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Plant Milk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</a:tbl>
          </a:graphicData>
        </a:graphic>
      </p:graphicFrame>
      <p:sp>
        <p:nvSpPr>
          <p:cNvPr id="13" name="Οβάλ 9">
            <a:extLst>
              <a:ext uri="{FF2B5EF4-FFF2-40B4-BE49-F238E27FC236}">
                <a16:creationId xmlns:a16="http://schemas.microsoft.com/office/drawing/2014/main" id="{787FF919-EA2E-4FD4-88C2-0E9F602E62AC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553E971A-67EF-4D1C-BADC-FCD678C7A6DC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785A1D-3532-44F4-8496-D48980BF2D5D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Dairy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987B0C1A-F9DD-46CB-9F5C-0C9057A426D9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671562BF-EA16-48AA-B63C-05BA5E9682DE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Cheese consumption is much higher in Europe than in N. America and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Yogurt consumption is lower in S. America especially compared to Europe.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Butter consumption is high in every region except from Asia where it is almost at 1/3 from other regions.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Plant milk on the other hand is consumed much more often in Asia.</a:t>
            </a:r>
          </a:p>
          <a:p>
            <a:pPr algn="just"/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0E3B4A89-BF9C-43CA-A38A-3067E40D87BE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CDC652-7102-4DC8-BEF0-215BECEDDE6E}"/>
              </a:ext>
            </a:extLst>
          </p:cNvPr>
          <p:cNvSpPr/>
          <p:nvPr/>
        </p:nvSpPr>
        <p:spPr>
          <a:xfrm>
            <a:off x="2991649" y="5466511"/>
            <a:ext cx="32905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Butter</a:t>
            </a:r>
            <a:r>
              <a:rPr lang="en-GB" sz="1400" dirty="0"/>
              <a:t> : </a:t>
            </a:r>
            <a:r>
              <a:rPr lang="en-GB" sz="1400" b="1" dirty="0">
                <a:solidFill>
                  <a:srgbClr val="00B050"/>
                </a:solidFill>
              </a:rPr>
              <a:t>Slovakia  84%, </a:t>
            </a:r>
            <a:r>
              <a:rPr lang="en-GB" sz="1400" b="1" dirty="0">
                <a:solidFill>
                  <a:srgbClr val="FF0000"/>
                </a:solidFill>
              </a:rPr>
              <a:t>Japan 8%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Cheese : </a:t>
            </a:r>
            <a:r>
              <a:rPr lang="en-GB" sz="1400" b="1" dirty="0">
                <a:solidFill>
                  <a:srgbClr val="FF0000"/>
                </a:solidFill>
              </a:rPr>
              <a:t>Thailand 48%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P</a:t>
            </a:r>
            <a:r>
              <a:rPr lang="en-GB" sz="1400" b="1" dirty="0"/>
              <a:t>lant milk 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00B050"/>
                </a:solidFill>
              </a:rPr>
              <a:t>Thailand 63%</a:t>
            </a:r>
          </a:p>
        </p:txBody>
      </p:sp>
    </p:spTree>
    <p:extLst>
      <p:ext uri="{BB962C8B-B14F-4D97-AF65-F5344CB8AC3E}">
        <p14:creationId xmlns:p14="http://schemas.microsoft.com/office/powerpoint/2010/main" val="254246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26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9613515E-09FF-4610-B343-AD62DF6C2D52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935103"/>
              </p:ext>
            </p:extLst>
          </p:nvPr>
        </p:nvGraphicFramePr>
        <p:xfrm>
          <a:off x="2991649" y="1556986"/>
          <a:ext cx="9047950" cy="3744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6012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306138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608971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4585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Bottled Water (Mineral, Still, Sparkling)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448051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711887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Coffee  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Juice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Soda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45858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Energy drinks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</a:tbl>
          </a:graphicData>
        </a:graphic>
      </p:graphicFrame>
      <p:sp>
        <p:nvSpPr>
          <p:cNvPr id="17" name="8 - Έλλειψη">
            <a:extLst>
              <a:ext uri="{FF2B5EF4-FFF2-40B4-BE49-F238E27FC236}">
                <a16:creationId xmlns:a16="http://schemas.microsoft.com/office/drawing/2014/main" id="{7D83DFF2-F8F4-4F10-90B0-9E4928C8B70A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Tea and coffee consumption are high in Europe, especially when compared to South and North America.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S. America on the other hand has a high juice consumption.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Soda drinks on the other hand are consumed more in N. America, which together with Asia also has the highest consumption of Energy drinks. 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Οβάλ 9">
            <a:extLst>
              <a:ext uri="{FF2B5EF4-FFF2-40B4-BE49-F238E27FC236}">
                <a16:creationId xmlns:a16="http://schemas.microsoft.com/office/drawing/2014/main" id="{E7E0847F-58FF-4505-BF49-F4C612DCEB40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4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3C39B25D-1BF3-45F3-B706-BB8C8FA6DE14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93A1F5-BAA1-4182-8C45-DA7AEED397F4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Beverages</a:t>
            </a:r>
          </a:p>
        </p:txBody>
      </p:sp>
      <p:sp>
        <p:nvSpPr>
          <p:cNvPr id="14" name="Θέση περιεχομένου 2">
            <a:extLst>
              <a:ext uri="{FF2B5EF4-FFF2-40B4-BE49-F238E27FC236}">
                <a16:creationId xmlns:a16="http://schemas.microsoft.com/office/drawing/2014/main" id="{0A1FE447-4932-4521-9DE6-47A9724B6CEF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BC0B33-0007-442A-8D46-25F4EABD8F94}"/>
              </a:ext>
            </a:extLst>
          </p:cNvPr>
          <p:cNvSpPr/>
          <p:nvPr/>
        </p:nvSpPr>
        <p:spPr>
          <a:xfrm>
            <a:off x="2991649" y="5466511"/>
            <a:ext cx="32905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Coffee</a:t>
            </a:r>
            <a:r>
              <a:rPr lang="en-GB" sz="1400" dirty="0"/>
              <a:t> : </a:t>
            </a:r>
            <a:r>
              <a:rPr lang="en-GB" sz="1400" b="1" dirty="0">
                <a:solidFill>
                  <a:srgbClr val="00B050"/>
                </a:solidFill>
              </a:rPr>
              <a:t>Turkey  90%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Tea: </a:t>
            </a:r>
            <a:r>
              <a:rPr lang="en-GB" sz="1400" b="1" dirty="0">
                <a:solidFill>
                  <a:srgbClr val="00B050"/>
                </a:solidFill>
              </a:rPr>
              <a:t>Turkey 99%, Russia 91%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Soda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00B050"/>
                </a:solidFill>
              </a:rPr>
              <a:t>USA 52%</a:t>
            </a:r>
          </a:p>
        </p:txBody>
      </p:sp>
    </p:spTree>
    <p:extLst>
      <p:ext uri="{BB962C8B-B14F-4D97-AF65-F5344CB8AC3E}">
        <p14:creationId xmlns:p14="http://schemas.microsoft.com/office/powerpoint/2010/main" val="3747626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27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580561"/>
              </p:ext>
            </p:extLst>
          </p:nvPr>
        </p:nvGraphicFramePr>
        <p:xfrm>
          <a:off x="2991649" y="1319182"/>
          <a:ext cx="9047949" cy="421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3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201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2072863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966447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50530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Rice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576383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Cereals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Sugar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31947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Pasta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483497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Flour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5053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Mixes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</a:tbl>
          </a:graphicData>
        </a:graphic>
      </p:graphicFrame>
      <p:sp>
        <p:nvSpPr>
          <p:cNvPr id="11" name="Οβάλ 9">
            <a:extLst>
              <a:ext uri="{FF2B5EF4-FFF2-40B4-BE49-F238E27FC236}">
                <a16:creationId xmlns:a16="http://schemas.microsoft.com/office/drawing/2014/main" id="{ECAE3C25-07BF-411A-A9FB-F47536998207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23000" b="-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8 - Έλλειψη">
            <a:extLst>
              <a:ext uri="{FF2B5EF4-FFF2-40B4-BE49-F238E27FC236}">
                <a16:creationId xmlns:a16="http://schemas.microsoft.com/office/drawing/2014/main" id="{78D8C745-DD6C-4158-90CD-38D890E3D76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E39BB9-9341-4E7B-955C-4A1C5CEE742B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Dry Products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75A04257-3836-4E01-B145-8D7D07ADD756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2" name="8 - Έλλειψη">
            <a:extLst>
              <a:ext uri="{FF2B5EF4-FFF2-40B4-BE49-F238E27FC236}">
                <a16:creationId xmlns:a16="http://schemas.microsoft.com/office/drawing/2014/main" id="{DDAA8CF4-F8BD-42CF-B469-CBC47CF30633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Sugar and pasta consumption is higher in Europe especially when compared to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Asians also consume significantly less flour than any other region.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1F85B8F5-26D3-436E-B7AD-E339A21F1257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752149-392E-4FEA-8B2B-B116F669A3CE}"/>
              </a:ext>
            </a:extLst>
          </p:cNvPr>
          <p:cNvSpPr/>
          <p:nvPr/>
        </p:nvSpPr>
        <p:spPr>
          <a:xfrm>
            <a:off x="2991649" y="5538818"/>
            <a:ext cx="32905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 Cereals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00B050"/>
                </a:solidFill>
              </a:rPr>
              <a:t>Russia 84%, USA 70%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Sugar: </a:t>
            </a:r>
            <a:r>
              <a:rPr lang="en-GB" sz="1400" b="1" dirty="0">
                <a:solidFill>
                  <a:srgbClr val="00B050"/>
                </a:solidFill>
              </a:rPr>
              <a:t>The Philippines 62%, </a:t>
            </a:r>
            <a:r>
              <a:rPr lang="en-GB" sz="1400" b="1" dirty="0">
                <a:solidFill>
                  <a:srgbClr val="FF0000"/>
                </a:solidFill>
              </a:rPr>
              <a:t>Japan 6%</a:t>
            </a:r>
          </a:p>
          <a:p>
            <a:endParaRPr lang="en-GB" sz="1400" dirty="0">
              <a:solidFill>
                <a:srgbClr val="00B050"/>
              </a:solidFill>
            </a:endParaRPr>
          </a:p>
          <a:p>
            <a:r>
              <a:rPr lang="en-GB" sz="1400" dirty="0"/>
              <a:t>Pasta: </a:t>
            </a:r>
            <a:r>
              <a:rPr lang="en-GB" sz="1400" b="1" dirty="0">
                <a:solidFill>
                  <a:srgbClr val="00B050"/>
                </a:solidFill>
              </a:rPr>
              <a:t>Greece 84%</a:t>
            </a:r>
          </a:p>
        </p:txBody>
      </p:sp>
    </p:spTree>
    <p:extLst>
      <p:ext uri="{BB962C8B-B14F-4D97-AF65-F5344CB8AC3E}">
        <p14:creationId xmlns:p14="http://schemas.microsoft.com/office/powerpoint/2010/main" val="3468919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28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058099"/>
              </p:ext>
            </p:extLst>
          </p:nvPr>
        </p:nvGraphicFramePr>
        <p:xfrm>
          <a:off x="2991649" y="1561086"/>
          <a:ext cx="9047951" cy="37358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0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6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0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865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263615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589145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4483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70%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523061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Fruit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85%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79%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609568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Sauces (Ketchup, Mayonnaise, Mustard)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661600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Spaghetti sauce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Tuna/ Tuna salad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448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Pickles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</a:tbl>
          </a:graphicData>
        </a:graphic>
      </p:graphicFrame>
      <p:sp>
        <p:nvSpPr>
          <p:cNvPr id="11" name="Οβάλ 9">
            <a:extLst>
              <a:ext uri="{FF2B5EF4-FFF2-40B4-BE49-F238E27FC236}">
                <a16:creationId xmlns:a16="http://schemas.microsoft.com/office/drawing/2014/main" id="{650FC760-D49D-45E9-8EF0-4CE5723204AD}"/>
              </a:ext>
            </a:extLst>
          </p:cNvPr>
          <p:cNvSpPr>
            <a:spLocks noChangeAspect="1"/>
          </p:cNvSpPr>
          <p:nvPr/>
        </p:nvSpPr>
        <p:spPr>
          <a:xfrm>
            <a:off x="5195" y="289726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8 - Έλλειψη">
            <a:extLst>
              <a:ext uri="{FF2B5EF4-FFF2-40B4-BE49-F238E27FC236}">
                <a16:creationId xmlns:a16="http://schemas.microsoft.com/office/drawing/2014/main" id="{BA54B5B9-C91B-4DBB-8D0F-FC51CDF7866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397FC9-9FF6-43AF-A4C0-8BA0123730B0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Canned</a:t>
            </a:r>
            <a:r>
              <a:rPr lang="el-GR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Jarred food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DAAA277D-8E1E-405D-B34E-77934F37353A}"/>
              </a:ext>
            </a:extLst>
          </p:cNvPr>
          <p:cNvSpPr txBox="1">
            <a:spLocks/>
          </p:cNvSpPr>
          <p:nvPr/>
        </p:nvSpPr>
        <p:spPr>
          <a:xfrm>
            <a:off x="3962400" y="8389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2" name="8 - Έλλειψη">
            <a:extLst>
              <a:ext uri="{FF2B5EF4-FFF2-40B4-BE49-F238E27FC236}">
                <a16:creationId xmlns:a16="http://schemas.microsoft.com/office/drawing/2014/main" id="{01C24B55-C666-45E2-AC17-F6C06D74FA94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N. America consumption of sauces is higher, especially compared to S. America and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Consumption of canned tuna is also high in North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4B4BA024-AFDA-4E9E-A456-C469123A7BAA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4A0F57-68BB-4F7D-83D0-51C7CB2596B8}"/>
              </a:ext>
            </a:extLst>
          </p:cNvPr>
          <p:cNvSpPr/>
          <p:nvPr/>
        </p:nvSpPr>
        <p:spPr>
          <a:xfrm>
            <a:off x="2991648" y="5541335"/>
            <a:ext cx="5321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 Sauces (Ketchup, Mayonnaise, mustard): </a:t>
            </a:r>
            <a:r>
              <a:rPr lang="en-GB" sz="1400" b="1" dirty="0">
                <a:solidFill>
                  <a:srgbClr val="00B050"/>
                </a:solidFill>
              </a:rPr>
              <a:t>USA 69%</a:t>
            </a:r>
          </a:p>
        </p:txBody>
      </p:sp>
    </p:spTree>
    <p:extLst>
      <p:ext uri="{BB962C8B-B14F-4D97-AF65-F5344CB8AC3E}">
        <p14:creationId xmlns:p14="http://schemas.microsoft.com/office/powerpoint/2010/main" val="2740490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29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474938"/>
              </p:ext>
            </p:extLst>
          </p:nvPr>
        </p:nvGraphicFramePr>
        <p:xfrm>
          <a:off x="2991649" y="1528286"/>
          <a:ext cx="9047949" cy="4254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2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7036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403447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654340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5303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Poultry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73%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62216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Fish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533978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Pork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417242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Cold cuts (salami, sausage, etc)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Beef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Seafood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86491"/>
                  </a:ext>
                </a:extLst>
              </a:tr>
              <a:tr h="45303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Lamb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</a:tbl>
          </a:graphicData>
        </a:graphic>
      </p:graphicFrame>
      <p:sp>
        <p:nvSpPr>
          <p:cNvPr id="13" name="Οβάλ 9">
            <a:extLst>
              <a:ext uri="{FF2B5EF4-FFF2-40B4-BE49-F238E27FC236}">
                <a16:creationId xmlns:a16="http://schemas.microsoft.com/office/drawing/2014/main" id="{191C2CF3-2406-48DB-BE50-2AD5AEBA3A91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5B2B06DD-0316-4F33-B482-6015C6791096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B3E100-FFA3-435F-9D76-AF651597F56D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Meat</a:t>
            </a:r>
            <a:r>
              <a:rPr lang="el-GR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/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Fish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88A7A5D4-03BC-4FA8-A679-0C078D54F809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C20CE685-21C8-4B9C-AF15-79F271D98A20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South Americans consume the most poultry especially when compared to Asians.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Consumption of fish, seafood and pork on the other hand is higher in Asia.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Beef is consumed more in North and South America. </a:t>
            </a:r>
          </a:p>
          <a:p>
            <a:pPr algn="just"/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834C976C-D38E-4ED9-ACBA-0E7627068A0B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96D198-E341-4B82-AA9E-BCFEE0E9EFE8}"/>
              </a:ext>
            </a:extLst>
          </p:cNvPr>
          <p:cNvSpPr/>
          <p:nvPr/>
        </p:nvSpPr>
        <p:spPr>
          <a:xfrm>
            <a:off x="2991649" y="5796333"/>
            <a:ext cx="32905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 </a:t>
            </a:r>
            <a:r>
              <a:rPr lang="en-GB" sz="1400" b="1" dirty="0"/>
              <a:t>Poultry: </a:t>
            </a:r>
            <a:r>
              <a:rPr lang="en-GB" sz="1400" b="1" dirty="0">
                <a:solidFill>
                  <a:srgbClr val="00B050"/>
                </a:solidFill>
              </a:rPr>
              <a:t>Hungary 86%, Croatia 86%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Beef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00B050"/>
                </a:solidFill>
              </a:rPr>
              <a:t>Brazil 79%, </a:t>
            </a:r>
            <a:r>
              <a:rPr lang="en-GB" sz="1400" b="1" dirty="0">
                <a:solidFill>
                  <a:srgbClr val="FF0000"/>
                </a:solidFill>
              </a:rPr>
              <a:t>Hungary 18%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b="1" dirty="0"/>
              <a:t>Fish : </a:t>
            </a:r>
            <a:r>
              <a:rPr lang="en-GB" sz="1400" b="1" dirty="0">
                <a:solidFill>
                  <a:srgbClr val="00B050"/>
                </a:solidFill>
              </a:rPr>
              <a:t>China: 84%</a:t>
            </a:r>
          </a:p>
          <a:p>
            <a:endParaRPr lang="en-GB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Θέση αριθμού διαφάνειας 5">
            <a:extLst>
              <a:ext uri="{FF2B5EF4-FFF2-40B4-BE49-F238E27FC236}">
                <a16:creationId xmlns:a16="http://schemas.microsoft.com/office/drawing/2014/main" id="{CDDBA7DF-AD81-4216-B2B8-91281C3BEA1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71A6BA37-F138-4E78-8DB0-033A5CE98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29B962DE-40B7-4093-A174-A2B1A538A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91" y="1050015"/>
            <a:ext cx="8075993" cy="538889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774E43-E6BF-407A-98F8-414E9DEF29AA}"/>
              </a:ext>
            </a:extLst>
          </p:cNvPr>
          <p:cNvSpPr/>
          <p:nvPr/>
        </p:nvSpPr>
        <p:spPr>
          <a:xfrm>
            <a:off x="4727468" y="1334658"/>
            <a:ext cx="6411587" cy="5213924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EA970C31-0AAF-40D9-9C07-6D5542EAE2DF}"/>
              </a:ext>
            </a:extLst>
          </p:cNvPr>
          <p:cNvSpPr>
            <a:spLocks noChangeAspect="1"/>
          </p:cNvSpPr>
          <p:nvPr/>
        </p:nvSpPr>
        <p:spPr>
          <a:xfrm>
            <a:off x="4669413" y="1334658"/>
            <a:ext cx="3563332" cy="5244506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ctr">
            <a:noAutofit/>
          </a:bodyPr>
          <a:lstStyle/>
          <a:p>
            <a:pPr algn="just"/>
            <a:r>
              <a:rPr lang="en-GB" sz="1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Methodology</a:t>
            </a:r>
          </a:p>
          <a:p>
            <a:pPr algn="just"/>
            <a:endParaRPr lang="en-GB" sz="16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CAWI </a:t>
            </a: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(Computer Assisted Web Interviewing)</a:t>
            </a:r>
            <a:endParaRPr lang="en-US" sz="1200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study was conducted between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June 28 – July 12 in 16 countries including:</a:t>
            </a:r>
            <a:endParaRPr lang="en-GB" sz="12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Canada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USA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Brazil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Germany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Czech Rep.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Slovakia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Hungary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Romania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Croatia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Greece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Turkey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Russia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China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Japan</a:t>
            </a:r>
          </a:p>
          <a:p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Thailand</a:t>
            </a:r>
          </a:p>
          <a:p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Philippines</a:t>
            </a:r>
          </a:p>
          <a:p>
            <a:r>
              <a:rPr lang="el-GR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With a sample of 500</a:t>
            </a:r>
            <a:r>
              <a:rPr lang="el-GR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respondents</a:t>
            </a:r>
            <a:r>
              <a:rPr lang="el-GR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per country.  </a:t>
            </a:r>
          </a:p>
          <a:p>
            <a:r>
              <a:rPr lang="en-GB" sz="12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Respondents were those who paid attention to healthy eating</a:t>
            </a: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8 - Έλλειψη">
            <a:extLst>
              <a:ext uri="{FF2B5EF4-FFF2-40B4-BE49-F238E27FC236}">
                <a16:creationId xmlns:a16="http://schemas.microsoft.com/office/drawing/2014/main" id="{15945612-A3E6-435D-865C-A122BFDF8F41}"/>
              </a:ext>
            </a:extLst>
          </p:cNvPr>
          <p:cNvSpPr>
            <a:spLocks noChangeAspect="1"/>
          </p:cNvSpPr>
          <p:nvPr/>
        </p:nvSpPr>
        <p:spPr>
          <a:xfrm>
            <a:off x="8270453" y="1334658"/>
            <a:ext cx="2739292" cy="2404247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ctr">
            <a:noAutofit/>
          </a:bodyPr>
          <a:lstStyle/>
          <a:p>
            <a:endParaRPr lang="el-GR" sz="16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Target Group</a:t>
            </a:r>
            <a:br>
              <a:rPr lang="en-US" sz="2000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2000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Aged</a:t>
            </a:r>
            <a:r>
              <a:rPr lang="en-US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: 18 – 65 </a:t>
            </a:r>
            <a:br>
              <a:rPr lang="en-US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National representative sample</a:t>
            </a:r>
            <a:br>
              <a:rPr lang="en-US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20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Requirement</a:t>
            </a:r>
            <a:r>
              <a:rPr lang="el-GR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r>
              <a:rPr lang="en-GB" sz="120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Healthy Eating is important to me.</a:t>
            </a:r>
          </a:p>
        </p:txBody>
      </p:sp>
    </p:spTree>
    <p:extLst>
      <p:ext uri="{BB962C8B-B14F-4D97-AF65-F5344CB8AC3E}">
        <p14:creationId xmlns:p14="http://schemas.microsoft.com/office/powerpoint/2010/main" val="98132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30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76206"/>
              </p:ext>
            </p:extLst>
          </p:nvPr>
        </p:nvGraphicFramePr>
        <p:xfrm>
          <a:off x="2991649" y="1770748"/>
          <a:ext cx="9047949" cy="3316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9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1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3000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755951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18691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4847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Sandwich loaves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Cookies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63223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Dinner rolls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Tortillas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4484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Bangles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</a:tbl>
          </a:graphicData>
        </a:graphic>
      </p:graphicFrame>
      <p:sp>
        <p:nvSpPr>
          <p:cNvPr id="13" name="Οβάλ 9">
            <a:extLst>
              <a:ext uri="{FF2B5EF4-FFF2-40B4-BE49-F238E27FC236}">
                <a16:creationId xmlns:a16="http://schemas.microsoft.com/office/drawing/2014/main" id="{B4C8C07B-F530-41A1-8ACF-82249011F69C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0000" b="-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3DCCE613-B742-49AF-B792-3D6F1C76E0A8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1C4A9-8E79-4650-93CA-550A85FAFA06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Bread/ Bakery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7187397D-DA17-4459-ADA6-1029F404B8C6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774366F7-CCFA-499A-8E0F-A91C950BCEC4}"/>
              </a:ext>
            </a:extLst>
          </p:cNvPr>
          <p:cNvSpPr>
            <a:spLocks noChangeAspect="1"/>
          </p:cNvSpPr>
          <p:nvPr/>
        </p:nvSpPr>
        <p:spPr>
          <a:xfrm>
            <a:off x="140677" y="3429000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North Americans consume significantly more sandwich loaves.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same goes for cookies with North Americans consuming almost 1/3 more cookies than Europeans.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South Americans consume almost twice as many dinner rolls as Asians.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53FFCABE-4E3B-4712-BA7A-2AD3D56F5081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7EEC0-7D4B-4ED1-AC64-4D3360316974}"/>
              </a:ext>
            </a:extLst>
          </p:cNvPr>
          <p:cNvSpPr/>
          <p:nvPr/>
        </p:nvSpPr>
        <p:spPr>
          <a:xfrm>
            <a:off x="2991649" y="5233141"/>
            <a:ext cx="32905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 Cookies : </a:t>
            </a:r>
            <a:r>
              <a:rPr lang="en-GB" sz="1400" b="1" dirty="0">
                <a:solidFill>
                  <a:srgbClr val="00B050"/>
                </a:solidFill>
              </a:rPr>
              <a:t>USA 70%</a:t>
            </a:r>
          </a:p>
        </p:txBody>
      </p:sp>
    </p:spTree>
    <p:extLst>
      <p:ext uri="{BB962C8B-B14F-4D97-AF65-F5344CB8AC3E}">
        <p14:creationId xmlns:p14="http://schemas.microsoft.com/office/powerpoint/2010/main" val="1800734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31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3A1D3C3B-5458-4717-BAFC-BA333656C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48073"/>
              </p:ext>
            </p:extLst>
          </p:nvPr>
        </p:nvGraphicFramePr>
        <p:xfrm>
          <a:off x="2991649" y="1414071"/>
          <a:ext cx="8941734" cy="4029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3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8183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606828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1521132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42807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Daily/ Weekly Consumption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6826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CB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BA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728663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47D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59%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Παγωτό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49719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Individual meals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Waffles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885532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Frozen fish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11478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Frozen novelties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42807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Pizza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16%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</a:tbl>
          </a:graphicData>
        </a:graphic>
      </p:graphicFrame>
      <p:sp>
        <p:nvSpPr>
          <p:cNvPr id="11" name="Οβάλ 9">
            <a:extLst>
              <a:ext uri="{FF2B5EF4-FFF2-40B4-BE49-F238E27FC236}">
                <a16:creationId xmlns:a16="http://schemas.microsoft.com/office/drawing/2014/main" id="{41A550A5-8C02-4626-8D34-67B7665B3FF3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8 - Έλλειψη">
            <a:extLst>
              <a:ext uri="{FF2B5EF4-FFF2-40B4-BE49-F238E27FC236}">
                <a16:creationId xmlns:a16="http://schemas.microsoft.com/office/drawing/2014/main" id="{620A13BE-B578-4341-9BA3-BDE947101F7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694ACA-8DEB-497D-B801-C6AB2FA12C82}"/>
              </a:ext>
            </a:extLst>
          </p:cNvPr>
          <p:cNvSpPr txBox="1"/>
          <p:nvPr/>
        </p:nvSpPr>
        <p:spPr>
          <a:xfrm>
            <a:off x="418894" y="2299925"/>
            <a:ext cx="1819565" cy="45258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Frozen foods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7D35AEBE-7BFB-4905-B4AE-A8D7F2D2D3E7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sp>
        <p:nvSpPr>
          <p:cNvPr id="12" name="8 - Έλλειψη">
            <a:extLst>
              <a:ext uri="{FF2B5EF4-FFF2-40B4-BE49-F238E27FC236}">
                <a16:creationId xmlns:a16="http://schemas.microsoft.com/office/drawing/2014/main" id="{8ADECF8B-B4DD-4345-9330-77EE8B8C0642}"/>
              </a:ext>
            </a:extLst>
          </p:cNvPr>
          <p:cNvSpPr>
            <a:spLocks noChangeAspect="1"/>
          </p:cNvSpPr>
          <p:nvPr/>
        </p:nvSpPr>
        <p:spPr>
          <a:xfrm>
            <a:off x="140677" y="3429000"/>
            <a:ext cx="2636981" cy="3114107"/>
          </a:xfrm>
          <a:prstGeom prst="snip1Rect">
            <a:avLst/>
          </a:prstGeom>
          <a:solidFill>
            <a:srgbClr val="F96826">
              <a:alpha val="20000"/>
            </a:srgbClr>
          </a:solidFill>
          <a:ln w="19050">
            <a:noFill/>
          </a:ln>
          <a:effectLst/>
        </p:spPr>
        <p:txBody>
          <a:bodyPr wrap="square" lIns="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total North Americans consume more frozen food products with the consumption of every frozen product being higher, especially when compared to Europe and South America. 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2959A87A-5895-4659-88E4-7DE6B7FF0BF0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01667-DB8C-4957-958A-0905F3D0FF06}"/>
              </a:ext>
            </a:extLst>
          </p:cNvPr>
          <p:cNvSpPr/>
          <p:nvPr/>
        </p:nvSpPr>
        <p:spPr>
          <a:xfrm>
            <a:off x="2991649" y="5538818"/>
            <a:ext cx="3290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 Ice cream: </a:t>
            </a:r>
            <a:r>
              <a:rPr lang="en-GB" sz="1400" b="1" dirty="0">
                <a:solidFill>
                  <a:srgbClr val="00B050"/>
                </a:solidFill>
              </a:rPr>
              <a:t>Romania 55%, </a:t>
            </a:r>
            <a:r>
              <a:rPr lang="en-GB" sz="1400" b="1" dirty="0">
                <a:solidFill>
                  <a:srgbClr val="FF0000"/>
                </a:solidFill>
              </a:rPr>
              <a:t>Brazil 16%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Individual meals: </a:t>
            </a:r>
            <a:r>
              <a:rPr lang="en-GB" sz="1400" b="1" dirty="0">
                <a:solidFill>
                  <a:srgbClr val="00B050"/>
                </a:solidFill>
              </a:rPr>
              <a:t>Germany 59%</a:t>
            </a:r>
          </a:p>
          <a:p>
            <a:endParaRPr lang="en-GB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04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F29B02FE-7BEE-4A0B-BA80-37652E4BA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14225"/>
              </p:ext>
            </p:extLst>
          </p:nvPr>
        </p:nvGraphicFramePr>
        <p:xfrm>
          <a:off x="3224831" y="1751412"/>
          <a:ext cx="8814769" cy="3355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8701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588062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740415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Produce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20.4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18.6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15.9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256868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Dairy products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13.2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12.3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12.8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0401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Beverages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12.0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85107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Dry products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8.9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9.2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12.3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202538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Canned/ Jarred food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10.8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46800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Meat/ Fish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8.3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8.1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804395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Bread/ Bakery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7.0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6.9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83923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Frozen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5.4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7.7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4.6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5.5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</a:tbl>
          </a:graphicData>
        </a:graphic>
      </p:graphicFrame>
      <p:sp>
        <p:nvSpPr>
          <p:cNvPr id="10" name="Οβάλ 9">
            <a:extLst>
              <a:ext uri="{FF2B5EF4-FFF2-40B4-BE49-F238E27FC236}">
                <a16:creationId xmlns:a16="http://schemas.microsoft.com/office/drawing/2014/main" id="{70926643-9E1A-4568-810E-A77476811372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t="-1000" r="-26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8 - Έλλειψη">
            <a:extLst>
              <a:ext uri="{FF2B5EF4-FFF2-40B4-BE49-F238E27FC236}">
                <a16:creationId xmlns:a16="http://schemas.microsoft.com/office/drawing/2014/main" id="{2782C938-B100-45C5-A84C-246B6BD7C7F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FD6035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sz="1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</a:p>
          <a:p>
            <a:pPr algn="ctr"/>
            <a:r>
              <a:rPr lang="en-GB" sz="1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 CATEGORY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B465022C-8F1F-49AA-9B1D-BB54842955B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σελίδα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32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Εικόνα 14">
            <a:extLst>
              <a:ext uri="{FF2B5EF4-FFF2-40B4-BE49-F238E27FC236}">
                <a16:creationId xmlns:a16="http://schemas.microsoft.com/office/drawing/2014/main" id="{36F43166-FA43-4482-AD8F-57EE1C287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BE2B824B-FAB1-414B-847F-5299513AEB21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4276F627-8BB7-4967-87CF-6895F08F0569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Q30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Which of the following do you consume?</a:t>
            </a:r>
          </a:p>
        </p:txBody>
      </p:sp>
      <p:graphicFrame>
        <p:nvGraphicFramePr>
          <p:cNvPr id="14" name="Πίνακας 12">
            <a:extLst>
              <a:ext uri="{FF2B5EF4-FFF2-40B4-BE49-F238E27FC236}">
                <a16:creationId xmlns:a16="http://schemas.microsoft.com/office/drawing/2014/main" id="{B8D773C0-FF2B-4809-A7E2-C8BDD0138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124044"/>
              </p:ext>
            </p:extLst>
          </p:nvPr>
        </p:nvGraphicFramePr>
        <p:xfrm>
          <a:off x="140677" y="5497306"/>
          <a:ext cx="1032341" cy="83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341">
                  <a:extLst>
                    <a:ext uri="{9D8B030D-6E8A-4147-A177-3AD203B41FA5}">
                      <a16:colId xmlns:a16="http://schemas.microsoft.com/office/drawing/2014/main" val="248353312"/>
                    </a:ext>
                  </a:extLst>
                </a:gridCol>
              </a:tblGrid>
              <a:tr h="173988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Daily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[30]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22935"/>
                  </a:ext>
                </a:extLst>
              </a:tr>
              <a:tr h="173988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Weekly</a:t>
                      </a:r>
                      <a:r>
                        <a:rPr lang="el-GR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[8]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058241"/>
                  </a:ext>
                </a:extLst>
              </a:tr>
              <a:tr h="173988">
                <a:tc>
                  <a:txBody>
                    <a:bodyPr/>
                    <a:lstStyle/>
                    <a:p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Monthly 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= [3]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897644"/>
                  </a:ext>
                </a:extLst>
              </a:tr>
              <a:tr h="1739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Never</a:t>
                      </a:r>
                      <a:r>
                        <a:rPr lang="en-US" sz="9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= [0]</a:t>
                      </a:r>
                      <a:endParaRPr lang="en-GB" sz="900" b="0" dirty="0">
                        <a:solidFill>
                          <a:schemeClr val="bg2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44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309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67B7AD-5586-4B46-BD82-91D401FFC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" y="317014"/>
            <a:ext cx="2839263" cy="2966723"/>
          </a:xfrm>
          <a:prstGeom prst="ellipse">
            <a:avLst/>
          </a:prstGeom>
        </p:spPr>
      </p:pic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F29B02FE-7BEE-4A0B-BA80-37652E4BA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742690"/>
              </p:ext>
            </p:extLst>
          </p:nvPr>
        </p:nvGraphicFramePr>
        <p:xfrm>
          <a:off x="3224831" y="535007"/>
          <a:ext cx="8814769" cy="43914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36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8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8749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182847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1385582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Mean Score 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Vegetables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256868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Milk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590401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Fruits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85107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Eggs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202538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Yogurt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46800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Bottled Water (Mineral, Still, Sparkling)</a:t>
                      </a: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804395"/>
                  </a:ext>
                </a:extLst>
              </a:tr>
              <a:tr h="368467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Poultry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83923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Fish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02968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Cheese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Tea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111455"/>
                  </a:ext>
                </a:extLst>
              </a:tr>
              <a:tr h="345435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Rice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257568"/>
                  </a:ext>
                </a:extLst>
              </a:tr>
            </a:tbl>
          </a:graphicData>
        </a:graphic>
      </p:graphicFrame>
      <p:sp>
        <p:nvSpPr>
          <p:cNvPr id="8" name="8 - Έλλειψη">
            <a:extLst>
              <a:ext uri="{FF2B5EF4-FFF2-40B4-BE49-F238E27FC236}">
                <a16:creationId xmlns:a16="http://schemas.microsoft.com/office/drawing/2014/main" id="{2782C938-B100-45C5-A84C-246B6BD7C7FB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chemeClr val="accent6">
              <a:lumMod val="75000"/>
              <a:alpha val="69804"/>
            </a:scheme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sz="1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CONSUMPTION FREQUENCY</a:t>
            </a:r>
          </a:p>
          <a:p>
            <a:pPr algn="ctr"/>
            <a:r>
              <a:rPr lang="en-GB" sz="14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PER CATEGORY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αριθμού διαφάνειας 5">
            <a:extLst>
              <a:ext uri="{FF2B5EF4-FFF2-40B4-BE49-F238E27FC236}">
                <a16:creationId xmlns:a16="http://schemas.microsoft.com/office/drawing/2014/main" id="{B465022C-8F1F-49AA-9B1D-BB54842955B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σελίδα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33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Εικόνα 14">
            <a:extLst>
              <a:ext uri="{FF2B5EF4-FFF2-40B4-BE49-F238E27FC236}">
                <a16:creationId xmlns:a16="http://schemas.microsoft.com/office/drawing/2014/main" id="{36F43166-FA43-4482-AD8F-57EE1C287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BE2B824B-FAB1-414B-847F-5299513AEB21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2448186" cy="305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 RESPONDENTS WHO PURCHASE EACH PRODUCT </a:t>
            </a:r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4276F627-8BB7-4967-87CF-6895F08F0569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Q31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for which of the following categories do you purchase healthy product lines (low sugar low fat, bio etc)?</a:t>
            </a:r>
          </a:p>
        </p:txBody>
      </p:sp>
      <p:sp>
        <p:nvSpPr>
          <p:cNvPr id="13" name="8 - Έλλειψη">
            <a:extLst>
              <a:ext uri="{FF2B5EF4-FFF2-40B4-BE49-F238E27FC236}">
                <a16:creationId xmlns:a16="http://schemas.microsoft.com/office/drawing/2014/main" id="{F43412C4-C13F-4BFC-825F-6BA16EA82B70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3114107"/>
          </a:xfrm>
          <a:prstGeom prst="snip1Rect">
            <a:avLst/>
          </a:prstGeom>
          <a:solidFill>
            <a:schemeClr val="accent6">
              <a:lumMod val="75000"/>
              <a:alpha val="20000"/>
            </a:scheme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Most popular healthy line products are for produce like vegetables and fruits,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Healthy lines for dairy products </a:t>
            </a:r>
            <a:r>
              <a:rPr lang="en-GB" sz="105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like </a:t>
            </a:r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GB" sz="105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ilk</a:t>
            </a:r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, yogurt and eggs are also popular.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Poultry is the meat whose healthy line is most often selected.</a:t>
            </a:r>
          </a:p>
        </p:txBody>
      </p:sp>
    </p:spTree>
    <p:extLst>
      <p:ext uri="{BB962C8B-B14F-4D97-AF65-F5344CB8AC3E}">
        <p14:creationId xmlns:p14="http://schemas.microsoft.com/office/powerpoint/2010/main" val="803367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Θέση αριθμού διαφάνειας 5">
            <a:extLst>
              <a:ext uri="{FF2B5EF4-FFF2-40B4-BE49-F238E27FC236}">
                <a16:creationId xmlns:a16="http://schemas.microsoft.com/office/drawing/2014/main" id="{A3C230C6-7402-47E1-B8CB-D6EC102C8D41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34</a:t>
            </a:fld>
            <a:endParaRPr lang="en-GB" sz="600" dirty="0">
              <a:solidFill>
                <a:srgbClr val="333F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7 - Ορθογώνιο">
            <a:extLst>
              <a:ext uri="{FF2B5EF4-FFF2-40B4-BE49-F238E27FC236}">
                <a16:creationId xmlns:a16="http://schemas.microsoft.com/office/drawing/2014/main" id="{3C88D496-15E7-4B5D-884A-64A369C8A8CC}"/>
              </a:ext>
            </a:extLst>
          </p:cNvPr>
          <p:cNvSpPr/>
          <p:nvPr/>
        </p:nvSpPr>
        <p:spPr>
          <a:xfrm>
            <a:off x="193964" y="3008158"/>
            <a:ext cx="6733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54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rPr>
              <a:t>O</a:t>
            </a:r>
            <a:r>
              <a:rPr lang="en-GB" sz="54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rPr>
              <a:t>UR VIEW</a:t>
            </a:r>
            <a:endParaRPr lang="el-GR" sz="5400" cap="none" spc="0" dirty="0">
              <a:ln w="3175">
                <a:noFill/>
                <a:prstDash val="solid"/>
              </a:ln>
              <a:solidFill>
                <a:srgbClr val="364358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D2717571-48C7-420D-A5A2-E9D965A56600}"/>
              </a:ext>
            </a:extLst>
          </p:cNvPr>
          <p:cNvGrpSpPr>
            <a:grpSpLocks noChangeAspect="1"/>
          </p:cNvGrpSpPr>
          <p:nvPr/>
        </p:nvGrpSpPr>
        <p:grpSpPr>
          <a:xfrm>
            <a:off x="7242029" y="1615994"/>
            <a:ext cx="3744000" cy="3744000"/>
            <a:chOff x="3828000" y="1146444"/>
            <a:chExt cx="4536000" cy="4536000"/>
          </a:xfrm>
        </p:grpSpPr>
        <p:sp>
          <p:nvSpPr>
            <p:cNvPr id="30" name="8 - Έλλειψη">
              <a:extLst>
                <a:ext uri="{FF2B5EF4-FFF2-40B4-BE49-F238E27FC236}">
                  <a16:creationId xmlns:a16="http://schemas.microsoft.com/office/drawing/2014/main" id="{53EADAD8-E5CB-47E2-B70A-DD9C5CF91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8000" y="1146444"/>
              <a:ext cx="4536000" cy="4536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1325">
              <a:solidFill>
                <a:srgbClr val="E7E6E6">
                  <a:alpha val="23137"/>
                </a:srgbClr>
              </a:solidFill>
            </a:ln>
            <a:effectLst/>
          </p:spPr>
          <p:txBody>
            <a:bodyPr wrap="square" lIns="72000" tIns="0" rIns="72000" bIns="0" anchor="ctr">
              <a:noAutofit/>
            </a:bodyPr>
            <a:lstStyle/>
            <a:p>
              <a:pPr algn="ctr"/>
              <a:endParaRPr lang="el-GR" b="1" dirty="0">
                <a:ln w="12700" cmpd="sng">
                  <a:noFill/>
                  <a:prstDash val="solid"/>
                </a:ln>
                <a:solidFill>
                  <a:srgbClr val="0868AC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id="{27EE136C-3354-4246-B73E-C36DC959E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00" y="1290444"/>
              <a:ext cx="4248000" cy="4248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>
                  <a:gd name="adj" fmla="val 10819512"/>
                </a:avLst>
              </a:prstTxWarp>
              <a:spAutoFit/>
            </a:bodyPr>
            <a:lstStyle/>
            <a:p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RAZIL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ANADA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HINA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ROATIA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ZECH REPUBLIC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ERMANY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REECE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UNGARY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APAN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HILIPPINES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OMANIA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USSIA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LOVAKIA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HAILAND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URKEY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NITED STATES  | </a:t>
              </a:r>
              <a:endParaRPr lang="el-GR" sz="3600" b="1" cap="none" spc="0" dirty="0">
                <a:ln w="0">
                  <a:noFill/>
                </a:ln>
                <a:solidFill>
                  <a:srgbClr val="364358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0FADBE8-906E-47F4-B541-D24879637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03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54D4605E-7478-4F39-A7A1-523DBCEF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92" y="1"/>
            <a:ext cx="1182504" cy="1182504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04802B-FDD5-4F1C-AE13-E93B33C95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7846" cy="6858000"/>
          </a:xfrm>
          <a:prstGeom prst="rect">
            <a:avLst/>
          </a:prstGeom>
        </p:spPr>
      </p:pic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EA970C31-0AAF-40D9-9C07-6D5542EAE2DF}"/>
              </a:ext>
            </a:extLst>
          </p:cNvPr>
          <p:cNvSpPr>
            <a:spLocks noChangeAspect="1"/>
          </p:cNvSpPr>
          <p:nvPr/>
        </p:nvSpPr>
        <p:spPr>
          <a:xfrm>
            <a:off x="5061523" y="944072"/>
            <a:ext cx="6400803" cy="1339259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Stress, hypertension and gastrointestinal problems are the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most widespread conditions 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 could be addressed by healthy eating.</a:t>
            </a: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8 - Έλλειψη">
            <a:extLst>
              <a:ext uri="{FF2B5EF4-FFF2-40B4-BE49-F238E27FC236}">
                <a16:creationId xmlns:a16="http://schemas.microsoft.com/office/drawing/2014/main" id="{B3D9EDF5-8000-415F-8352-EE0552CF74CC}"/>
              </a:ext>
            </a:extLst>
          </p:cNvPr>
          <p:cNvSpPr>
            <a:spLocks noChangeAspect="1"/>
          </p:cNvSpPr>
          <p:nvPr/>
        </p:nvSpPr>
        <p:spPr>
          <a:xfrm>
            <a:off x="5061526" y="2508755"/>
            <a:ext cx="6400802" cy="1754758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Healthy eating is mainly perceived as: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More fruits and vegetables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Well balanced diet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Eating fresh</a:t>
            </a: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8 - Έλλειψη">
            <a:extLst>
              <a:ext uri="{FF2B5EF4-FFF2-40B4-BE49-F238E27FC236}">
                <a16:creationId xmlns:a16="http://schemas.microsoft.com/office/drawing/2014/main" id="{22238DA4-551D-49C3-B3DF-4499E1DEA38A}"/>
              </a:ext>
            </a:extLst>
          </p:cNvPr>
          <p:cNvSpPr>
            <a:spLocks noChangeAspect="1"/>
          </p:cNvSpPr>
          <p:nvPr/>
        </p:nvSpPr>
        <p:spPr>
          <a:xfrm>
            <a:off x="5061525" y="4492767"/>
            <a:ext cx="6400803" cy="1339259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Main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motives for healthy eating 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Long term health protection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Feeling better / more energetic</a:t>
            </a:r>
            <a:endParaRPr lang="en-GB" dirty="0">
              <a:ln w="12700" cmpd="sng">
                <a:noFill/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A0135F3A-D5C8-4B15-9CBC-E8DB9E33CE01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rgbClr val="333F50"/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35</a:t>
            </a:fld>
            <a:endParaRPr lang="en-GB" sz="600" dirty="0">
              <a:solidFill>
                <a:srgbClr val="333F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29E97776-C63A-4BCF-B2D2-C34193263040}"/>
              </a:ext>
            </a:extLst>
          </p:cNvPr>
          <p:cNvSpPr>
            <a:spLocks noChangeAspect="1"/>
          </p:cNvSpPr>
          <p:nvPr/>
        </p:nvSpPr>
        <p:spPr>
          <a:xfrm>
            <a:off x="5056910" y="6002768"/>
            <a:ext cx="6400803" cy="508262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Internet is the main source of information.</a:t>
            </a:r>
            <a:endParaRPr lang="en-GB" dirty="0">
              <a:ln w="12700" cmpd="sng">
                <a:noFill/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5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EB0B21F-3760-41F9-80F8-44DA84FF6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54" y="0"/>
            <a:ext cx="4747846" cy="6858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6972535-FE36-41B9-8CC4-24F1ACB40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89A69FA7-001B-48D6-9099-C095EA18EE6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36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8 - Έλλειψη">
            <a:extLst>
              <a:ext uri="{FF2B5EF4-FFF2-40B4-BE49-F238E27FC236}">
                <a16:creationId xmlns:a16="http://schemas.microsoft.com/office/drawing/2014/main" id="{6FDE476E-52BD-4F85-AA4E-00E1E351BBD0}"/>
              </a:ext>
            </a:extLst>
          </p:cNvPr>
          <p:cNvSpPr>
            <a:spLocks noChangeAspect="1"/>
          </p:cNvSpPr>
          <p:nvPr/>
        </p:nvSpPr>
        <p:spPr>
          <a:xfrm>
            <a:off x="471034" y="1262792"/>
            <a:ext cx="6400803" cy="1754758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main nutrients source for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better health 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Vegetables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Fruits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Water</a:t>
            </a:r>
            <a:r>
              <a:rPr lang="el-GR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5CD137A5-3DAE-4090-9585-45BA00633B42}"/>
              </a:ext>
            </a:extLst>
          </p:cNvPr>
          <p:cNvSpPr>
            <a:spLocks noChangeAspect="1"/>
          </p:cNvSpPr>
          <p:nvPr/>
        </p:nvSpPr>
        <p:spPr>
          <a:xfrm>
            <a:off x="471037" y="3353806"/>
            <a:ext cx="6400802" cy="1339259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an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overwhelming tendency to avoid sugar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to a large extent by drinking water instead of caloric beverages.</a:t>
            </a: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8 - Έλλειψη">
            <a:extLst>
              <a:ext uri="{FF2B5EF4-FFF2-40B4-BE49-F238E27FC236}">
                <a16:creationId xmlns:a16="http://schemas.microsoft.com/office/drawing/2014/main" id="{6A95985D-D127-4513-98CE-281A58B05CB0}"/>
              </a:ext>
            </a:extLst>
          </p:cNvPr>
          <p:cNvSpPr>
            <a:spLocks noChangeAspect="1"/>
          </p:cNvSpPr>
          <p:nvPr/>
        </p:nvSpPr>
        <p:spPr>
          <a:xfrm>
            <a:off x="471036" y="5019236"/>
            <a:ext cx="6400803" cy="1339259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Taste, health and price are the main </a:t>
            </a:r>
            <a:r>
              <a:rPr lang="en-US" b="1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purchase determinants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 Recognizing the ingredients on pack is important.</a:t>
            </a:r>
            <a:endParaRPr lang="en-GB" dirty="0">
              <a:ln w="12700" cmpd="sng">
                <a:noFill/>
                <a:prstDash val="solid"/>
              </a:ln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920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DEF37D58-5739-4638-A58B-A48E1086E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7846" cy="6858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A33E8B3-408A-46B3-978E-D91034AC5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92" y="1"/>
            <a:ext cx="1182504" cy="1182504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6C75DF62-188E-467D-A2D6-35B0A2F3EDCC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37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8 - Έλλειψη">
            <a:extLst>
              <a:ext uri="{FF2B5EF4-FFF2-40B4-BE49-F238E27FC236}">
                <a16:creationId xmlns:a16="http://schemas.microsoft.com/office/drawing/2014/main" id="{B94DD859-D60E-49C9-B984-F1B0B6690041}"/>
              </a:ext>
            </a:extLst>
          </p:cNvPr>
          <p:cNvSpPr>
            <a:spLocks noChangeAspect="1"/>
          </p:cNvSpPr>
          <p:nvPr/>
        </p:nvSpPr>
        <p:spPr>
          <a:xfrm>
            <a:off x="5190741" y="1928374"/>
            <a:ext cx="6400803" cy="3001253"/>
          </a:xfrm>
          <a:prstGeom prst="rect">
            <a:avLst/>
          </a:prstGeom>
          <a:solidFill>
            <a:srgbClr val="EBF0F9">
              <a:alpha val="80000"/>
            </a:srgbClr>
          </a:solidFill>
          <a:ln w="3175">
            <a:solidFill>
              <a:schemeClr val="bg1"/>
            </a:solidFill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>
              <a:lnSpc>
                <a:spcPct val="150000"/>
              </a:lnSpc>
            </a:pP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Continued education on the benefits of healthy eating is needed to ensure a further shift of attitudes.</a:t>
            </a:r>
          </a:p>
          <a:p>
            <a:pPr>
              <a:lnSpc>
                <a:spcPct val="150000"/>
              </a:lnSpc>
            </a:pPr>
            <a:endParaRPr lang="en-US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Healthier food choices should be made more appealing and affordable.</a:t>
            </a: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l-GR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172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 - Ορθογώνιο">
            <a:extLst>
              <a:ext uri="{FF2B5EF4-FFF2-40B4-BE49-F238E27FC236}">
                <a16:creationId xmlns:a16="http://schemas.microsoft.com/office/drawing/2014/main" id="{AA20C137-1E03-4BA2-ADF5-1BFBE6076F4C}"/>
              </a:ext>
            </a:extLst>
          </p:cNvPr>
          <p:cNvSpPr/>
          <p:nvPr/>
        </p:nvSpPr>
        <p:spPr>
          <a:xfrm>
            <a:off x="9201404" y="5751318"/>
            <a:ext cx="25934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B1933"/>
                </a:solidFill>
                <a:effectLst/>
                <a:latin typeface="Arial Black" panose="020B0A04020102020204" pitchFamily="34" charset="0"/>
              </a:rPr>
              <a:t>THANK </a:t>
            </a:r>
            <a:r>
              <a:rPr lang="en-US" sz="5400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C81324"/>
                </a:solidFill>
                <a:effectLst/>
                <a:latin typeface="Arial Black" panose="020B0A04020102020204" pitchFamily="34" charset="0"/>
              </a:rPr>
              <a:t>U</a:t>
            </a:r>
            <a:r>
              <a:rPr lang="en-US" sz="2800" cap="none" spc="0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B1933"/>
                </a:solidFill>
                <a:effectLst/>
                <a:latin typeface="Arial Black" panose="020B0A04020102020204" pitchFamily="34" charset="0"/>
              </a:rPr>
              <a:t>!</a:t>
            </a:r>
            <a:endParaRPr lang="el-GR" sz="2800" cap="none" spc="0" dirty="0">
              <a:ln w="3175">
                <a:solidFill>
                  <a:schemeClr val="bg1"/>
                </a:solidFill>
                <a:prstDash val="solid"/>
              </a:ln>
              <a:solidFill>
                <a:srgbClr val="0B1933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917024C5-8FE1-44A4-A926-34C4B87EB06B}"/>
              </a:ext>
            </a:extLst>
          </p:cNvPr>
          <p:cNvGrpSpPr/>
          <p:nvPr/>
        </p:nvGrpSpPr>
        <p:grpSpPr>
          <a:xfrm>
            <a:off x="7832439" y="947340"/>
            <a:ext cx="3883508" cy="4963320"/>
            <a:chOff x="7832439" y="1523999"/>
            <a:chExt cx="3883508" cy="496332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E774311E-C676-4B53-86C5-EF603D2A86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377384" y="5661895"/>
              <a:ext cx="3320484" cy="82542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vert="horz" wrap="none" lIns="36000" tIns="36000" rIns="36000" bIns="36000" rtlCol="0" anchor="b">
              <a:noAutofit/>
            </a:bodyPr>
            <a:lstStyle>
              <a:lvl1pPr marL="358775" indent="-3587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"/>
                <a:defRPr sz="24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Symbol" panose="05050102010706020507" pitchFamily="18" charset="2"/>
                <a:buChar char="·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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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000" b="1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Dimitris Sigalos</a:t>
              </a:r>
              <a:br>
                <a:rPr lang="en-US" sz="800" b="1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b="1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Development Director</a:t>
              </a:r>
              <a:br>
                <a:rPr lang="en-US" sz="800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T:+302106128800</a:t>
              </a:r>
              <a:br>
                <a:rPr lang="en-US" sz="800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kern="100" spc="100" dirty="0">
                  <a:solidFill>
                    <a:srgbClr val="576274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E: d.sigalos@globallink.gr</a:t>
              </a:r>
              <a:br>
                <a:rPr lang="en-US" sz="800" kern="100" spc="100" dirty="0">
                  <a:solidFill>
                    <a:schemeClr val="bg2">
                      <a:lumMod val="1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kern="100" spc="100" dirty="0">
                  <a:solidFill>
                    <a:srgbClr val="CE0E2D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www.globallink.gr</a:t>
              </a:r>
            </a:p>
          </p:txBody>
        </p:sp>
        <p:pic>
          <p:nvPicPr>
            <p:cNvPr id="18" name="Εικόνα 17">
              <a:extLst>
                <a:ext uri="{FF2B5EF4-FFF2-40B4-BE49-F238E27FC236}">
                  <a16:creationId xmlns:a16="http://schemas.microsoft.com/office/drawing/2014/main" id="{35366E9C-1C41-41B5-B5DD-804872B18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651" y="1587042"/>
              <a:ext cx="1590502" cy="627461"/>
            </a:xfrm>
            <a:prstGeom prst="rect">
              <a:avLst/>
            </a:prstGeom>
          </p:spPr>
        </p:pic>
        <p:pic>
          <p:nvPicPr>
            <p:cNvPr id="20" name="Picture 3" descr="globallink_core 205x295">
              <a:extLst>
                <a:ext uri="{FF2B5EF4-FFF2-40B4-BE49-F238E27FC236}">
                  <a16:creationId xmlns:a16="http://schemas.microsoft.com/office/drawing/2014/main" id="{904F3B03-20A2-402D-9785-F0619511FB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115" t="25209" r="15578" b="34763"/>
            <a:stretch>
              <a:fillRect/>
            </a:stretch>
          </p:blipFill>
          <p:spPr bwMode="auto">
            <a:xfrm>
              <a:off x="8202404" y="2399571"/>
              <a:ext cx="3143578" cy="2851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Ορθογώνιο 12">
              <a:extLst>
                <a:ext uri="{FF2B5EF4-FFF2-40B4-BE49-F238E27FC236}">
                  <a16:creationId xmlns:a16="http://schemas.microsoft.com/office/drawing/2014/main" id="{260A6CC2-C9DA-40DB-8226-8D1BE6B101F8}"/>
                </a:ext>
              </a:extLst>
            </p:cNvPr>
            <p:cNvSpPr/>
            <p:nvPr/>
          </p:nvSpPr>
          <p:spPr>
            <a:xfrm>
              <a:off x="7832439" y="1523999"/>
              <a:ext cx="3883508" cy="4054766"/>
            </a:xfrm>
            <a:prstGeom prst="rect">
              <a:avLst/>
            </a:prstGeom>
            <a:noFill/>
            <a:ln w="3175">
              <a:solidFill>
                <a:srgbClr val="0B1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" name="7 - Ορθογώνιο">
              <a:extLst>
                <a:ext uri="{FF2B5EF4-FFF2-40B4-BE49-F238E27FC236}">
                  <a16:creationId xmlns:a16="http://schemas.microsoft.com/office/drawing/2014/main" id="{59AA5174-E332-46F2-A955-44CCEA03BB8A}"/>
                </a:ext>
              </a:extLst>
            </p:cNvPr>
            <p:cNvSpPr/>
            <p:nvPr/>
          </p:nvSpPr>
          <p:spPr>
            <a:xfrm>
              <a:off x="8202404" y="4978400"/>
              <a:ext cx="3143578" cy="4561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 defTabSz="1218630"/>
              <a:r>
                <a:rPr lang="en-US" sz="2800" dirty="0">
                  <a:solidFill>
                    <a:srgbClr val="FF0000"/>
                  </a:solidFill>
                  <a:latin typeface="Brush Script MT" panose="03060802040406070304" pitchFamily="66" charset="0"/>
                  <a:ea typeface="Tahoma" pitchFamily="34" charset="0"/>
                  <a:cs typeface="Tahoma" pitchFamily="34" charset="0"/>
                </a:rPr>
                <a:t>Complexity made simple…</a:t>
              </a:r>
              <a:endParaRPr lang="el-GR" sz="2800" dirty="0">
                <a:solidFill>
                  <a:srgbClr val="FF0000"/>
                </a:solidFill>
                <a:latin typeface="Century Gothic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B6BB0768-A576-4CB0-B62E-908CB8BB4774}"/>
              </a:ext>
            </a:extLst>
          </p:cNvPr>
          <p:cNvGrpSpPr>
            <a:grpSpLocks noChangeAspect="1"/>
          </p:cNvGrpSpPr>
          <p:nvPr/>
        </p:nvGrpSpPr>
        <p:grpSpPr>
          <a:xfrm>
            <a:off x="564124" y="2426994"/>
            <a:ext cx="3024000" cy="3024000"/>
            <a:chOff x="3828000" y="1146444"/>
            <a:chExt cx="4536000" cy="4536000"/>
          </a:xfrm>
        </p:grpSpPr>
        <p:sp>
          <p:nvSpPr>
            <p:cNvPr id="25" name="8 - Έλλειψη">
              <a:extLst>
                <a:ext uri="{FF2B5EF4-FFF2-40B4-BE49-F238E27FC236}">
                  <a16:creationId xmlns:a16="http://schemas.microsoft.com/office/drawing/2014/main" id="{0A4525E0-7662-4B84-83A0-DE0FE9EA0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8000" y="1146444"/>
              <a:ext cx="4536000" cy="4536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1325">
              <a:solidFill>
                <a:srgbClr val="E7E6E6">
                  <a:alpha val="23137"/>
                </a:srgbClr>
              </a:solidFill>
            </a:ln>
            <a:effectLst/>
          </p:spPr>
          <p:txBody>
            <a:bodyPr wrap="square" lIns="72000" tIns="0" rIns="72000" bIns="0" anchor="ctr">
              <a:noAutofit/>
            </a:bodyPr>
            <a:lstStyle/>
            <a:p>
              <a:pPr algn="ctr"/>
              <a:endParaRPr lang="el-GR" b="1" dirty="0">
                <a:ln w="12700" cmpd="sng">
                  <a:noFill/>
                  <a:prstDash val="solid"/>
                </a:ln>
                <a:solidFill>
                  <a:srgbClr val="0868AC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Ορθογώνιο 25">
              <a:extLst>
                <a:ext uri="{FF2B5EF4-FFF2-40B4-BE49-F238E27FC236}">
                  <a16:creationId xmlns:a16="http://schemas.microsoft.com/office/drawing/2014/main" id="{951AD935-B029-477E-903F-1109E616D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00" y="1290444"/>
              <a:ext cx="4248000" cy="4248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>
                  <a:gd name="adj" fmla="val 10819371"/>
                </a:avLst>
              </a:prstTxWarp>
              <a:spAutoFit/>
            </a:bodyPr>
            <a:lstStyle/>
            <a:p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RAZIL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ANADA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HINA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ROATIA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ZECH REPUBLIC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ERMANY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REECE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UNGARY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APAN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HILIPPINES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OMANIA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USSIA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LOVAKIA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HAILAND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URKEY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NITED STATES  | </a:t>
              </a:r>
              <a:endParaRPr lang="el-GR" sz="3600" b="1" cap="none" spc="0" dirty="0">
                <a:ln w="0">
                  <a:noFill/>
                </a:ln>
                <a:solidFill>
                  <a:srgbClr val="364358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3E0650B8-94B8-4CB4-AA20-2EF3A35AA455}"/>
              </a:ext>
            </a:extLst>
          </p:cNvPr>
          <p:cNvGrpSpPr/>
          <p:nvPr/>
        </p:nvGrpSpPr>
        <p:grpSpPr>
          <a:xfrm>
            <a:off x="87341" y="1471658"/>
            <a:ext cx="7001567" cy="2570934"/>
            <a:chOff x="188942" y="2371940"/>
            <a:chExt cx="7001567" cy="2570934"/>
          </a:xfrm>
        </p:grpSpPr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0FF26BE9-39DA-498E-B262-AC9517F7C0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943928" y="3696419"/>
              <a:ext cx="3084945" cy="1246455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vert="horz" lIns="36000" tIns="36000" rIns="36000" bIns="36000" rtlCol="0" anchor="ctr">
              <a:noAutofit/>
            </a:bodyPr>
            <a:lstStyle>
              <a:lvl1pPr marL="358775" indent="-358775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C00000"/>
                </a:buClr>
                <a:buSzPct val="100000"/>
                <a:buFont typeface="Wingdings" panose="05000000000000000000" pitchFamily="2" charset="2"/>
                <a:buChar char=""/>
                <a:defRPr sz="24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Symbol" panose="05050102010706020507" pitchFamily="18" charset="2"/>
                <a:buChar char="·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"/>
                <a:defRPr sz="20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Wingdings 3" panose="05040102010807070707" pitchFamily="18" charset="2"/>
                <a:buChar char="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C00000"/>
                </a:buClr>
                <a:buSzPct val="120000"/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600" spc="150" dirty="0">
                  <a:solidFill>
                    <a:srgbClr val="364358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QUANTITATIVE RESEARCH </a:t>
              </a:r>
              <a:br>
                <a:rPr lang="el-GR" sz="1600" spc="150" dirty="0">
                  <a:solidFill>
                    <a:srgbClr val="364358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1050" spc="1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TOP LINE RESULTS </a:t>
              </a:r>
              <a:r>
                <a:rPr lang="en-GB" sz="1050" spc="15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| AUGUST </a:t>
              </a:r>
              <a:r>
                <a:rPr lang="en-GB" sz="1050" spc="15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2019</a:t>
              </a:r>
              <a:endParaRPr lang="en-GB" sz="1600" spc="150" dirty="0">
                <a:solidFill>
                  <a:schemeClr val="tx1">
                    <a:lumMod val="50000"/>
                    <a:lumOff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7 - Ορθογώνιο">
              <a:extLst>
                <a:ext uri="{FF2B5EF4-FFF2-40B4-BE49-F238E27FC236}">
                  <a16:creationId xmlns:a16="http://schemas.microsoft.com/office/drawing/2014/main" id="{636B1AD4-7466-4211-9C3B-B19F38E0EFCE}"/>
                </a:ext>
              </a:extLst>
            </p:cNvPr>
            <p:cNvSpPr/>
            <p:nvPr/>
          </p:nvSpPr>
          <p:spPr>
            <a:xfrm>
              <a:off x="188942" y="2371940"/>
              <a:ext cx="7001567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n-US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  <a:t>HEALTHY EATING</a:t>
              </a:r>
              <a:br>
                <a:rPr lang="el-GR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</a:br>
              <a:r>
                <a:rPr lang="en-US" sz="5400" cap="none" spc="0" dirty="0">
                  <a:ln w="3175">
                    <a:noFill/>
                    <a:prstDash val="solid"/>
                  </a:ln>
                  <a:solidFill>
                    <a:srgbClr val="364358"/>
                  </a:solidFill>
                  <a:effectLst/>
                  <a:latin typeface="Arial Black" panose="020B0A04020102020204" pitchFamily="34" charset="0"/>
                </a:rPr>
                <a:t>REPORT</a:t>
              </a:r>
              <a:endParaRPr lang="el-GR" sz="54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Εικόνα 40">
            <a:extLst>
              <a:ext uri="{FF2B5EF4-FFF2-40B4-BE49-F238E27FC236}">
                <a16:creationId xmlns:a16="http://schemas.microsoft.com/office/drawing/2014/main" id="{9B5F9CAD-1F75-4CA7-961F-4A8EE4402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7" name="Γράφημα 46">
            <a:extLst>
              <a:ext uri="{FF2B5EF4-FFF2-40B4-BE49-F238E27FC236}">
                <a16:creationId xmlns:a16="http://schemas.microsoft.com/office/drawing/2014/main" id="{B0B7C0BC-64FF-4BC4-8FDA-CCF08185D5A4}"/>
              </a:ext>
            </a:extLst>
          </p:cNvPr>
          <p:cNvGraphicFramePr/>
          <p:nvPr/>
        </p:nvGraphicFramePr>
        <p:xfrm>
          <a:off x="-15235" y="0"/>
          <a:ext cx="642576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Γράφημα 14">
            <a:extLst>
              <a:ext uri="{FF2B5EF4-FFF2-40B4-BE49-F238E27FC236}">
                <a16:creationId xmlns:a16="http://schemas.microsoft.com/office/drawing/2014/main" id="{96039DE5-C3C4-4E2F-96D2-D925FA813778}"/>
              </a:ext>
            </a:extLst>
          </p:cNvPr>
          <p:cNvGraphicFramePr/>
          <p:nvPr/>
        </p:nvGraphicFramePr>
        <p:xfrm>
          <a:off x="6410529" y="0"/>
          <a:ext cx="579670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7" name="Θέση αριθμού διαφάνειας 5">
            <a:extLst>
              <a:ext uri="{FF2B5EF4-FFF2-40B4-BE49-F238E27FC236}">
                <a16:creationId xmlns:a16="http://schemas.microsoft.com/office/drawing/2014/main" id="{224DEA6E-926D-4839-98FE-AD5ABE968C38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l-GR" sz="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4</a:t>
            </a:fld>
            <a:endParaRPr lang="en-GB" sz="6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C4B3DD5-FC47-4314-B1B2-E7BE514CCFFD}"/>
              </a:ext>
            </a:extLst>
          </p:cNvPr>
          <p:cNvGraphicFramePr/>
          <p:nvPr/>
        </p:nvGraphicFramePr>
        <p:xfrm>
          <a:off x="6071528" y="2106454"/>
          <a:ext cx="6102000" cy="3745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Πίνακας 2">
            <a:extLst>
              <a:ext uri="{FF2B5EF4-FFF2-40B4-BE49-F238E27FC236}">
                <a16:creationId xmlns:a16="http://schemas.microsoft.com/office/drawing/2014/main" id="{28E49AC2-D592-4264-AB7F-890C2E368986}"/>
              </a:ext>
            </a:extLst>
          </p:cNvPr>
          <p:cNvGraphicFramePr>
            <a:graphicFrameLocks noGrp="1"/>
          </p:cNvGraphicFramePr>
          <p:nvPr/>
        </p:nvGraphicFramePr>
        <p:xfrm>
          <a:off x="554179" y="1100238"/>
          <a:ext cx="5276533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6355">
                  <a:extLst>
                    <a:ext uri="{9D8B030D-6E8A-4147-A177-3AD203B41FA5}">
                      <a16:colId xmlns:a16="http://schemas.microsoft.com/office/drawing/2014/main" val="171600103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497216380"/>
                    </a:ext>
                  </a:extLst>
                </a:gridCol>
                <a:gridCol w="786130">
                  <a:extLst>
                    <a:ext uri="{9D8B030D-6E8A-4147-A177-3AD203B41FA5}">
                      <a16:colId xmlns:a16="http://schemas.microsoft.com/office/drawing/2014/main" val="511045480"/>
                    </a:ext>
                  </a:extLst>
                </a:gridCol>
                <a:gridCol w="1886268">
                  <a:extLst>
                    <a:ext uri="{9D8B030D-6E8A-4147-A177-3AD203B41FA5}">
                      <a16:colId xmlns:a16="http://schemas.microsoft.com/office/drawing/2014/main" val="812396601"/>
                    </a:ext>
                  </a:extLst>
                </a:gridCol>
              </a:tblGrid>
              <a:tr h="448676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REGION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COUNTRY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SAMPLE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WEIGHTING</a:t>
                      </a:r>
                      <a:b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(% of the total sample)</a:t>
                      </a:r>
                      <a:endParaRPr lang="en-GB" sz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845089"/>
                  </a:ext>
                </a:extLst>
              </a:tr>
              <a:tr h="259947">
                <a:tc rowSpan="2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North America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Canada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92035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solidFill>
                          <a:srgbClr val="0070C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USA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501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7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745351"/>
                  </a:ext>
                </a:extLst>
              </a:tr>
              <a:tr h="2599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South America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B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Brazil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B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B3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7B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12342"/>
                  </a:ext>
                </a:extLst>
              </a:tr>
              <a:tr h="259947">
                <a:tc rowSpan="9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Europe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Czech Rep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936766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Slovakia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76516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780293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Hungary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340102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Romania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520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14680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Croatia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37331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Russia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10.20%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44035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Greece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3.00%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197786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Turkey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6.20%</a:t>
                      </a:r>
                      <a:endParaRPr lang="en-GB" sz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66434"/>
                  </a:ext>
                </a:extLst>
              </a:tr>
              <a:tr h="259947">
                <a:tc rowSpan="4"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Asia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China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10.20%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62358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Japan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504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10.20%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628864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The Philippines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500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6.20%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812344"/>
                  </a:ext>
                </a:extLst>
              </a:tr>
              <a:tr h="259947">
                <a:tc vMerge="1">
                  <a:txBody>
                    <a:bodyPr/>
                    <a:lstStyle/>
                    <a:p>
                      <a:endParaRPr lang="en-GB" sz="12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Thailand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469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rgbClr val="003366"/>
                          </a:solidFill>
                          <a:latin typeface="Century Gothic" panose="020B0502020202020204" pitchFamily="34" charset="0"/>
                        </a:rPr>
                        <a:t>6.20%</a:t>
                      </a:r>
                      <a:endParaRPr lang="en-GB" sz="1200" dirty="0">
                        <a:solidFill>
                          <a:srgbClr val="0033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R="57600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594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9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" grpId="0">
        <p:bldAsOne/>
      </p:bldGraphic>
      <p:bldGraphic spid="15" grpId="0">
        <p:bldAsOne/>
      </p:bldGraphic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2ECACE5-D894-48CB-B96A-F01A3ECF4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  <p:sp>
        <p:nvSpPr>
          <p:cNvPr id="4" name="Οβάλ 3">
            <a:extLst>
              <a:ext uri="{FF2B5EF4-FFF2-40B4-BE49-F238E27FC236}">
                <a16:creationId xmlns:a16="http://schemas.microsoft.com/office/drawing/2014/main" id="{05DFE222-3292-4563-B5B7-17AE3490A0BE}"/>
              </a:ext>
            </a:extLst>
          </p:cNvPr>
          <p:cNvSpPr/>
          <p:nvPr/>
        </p:nvSpPr>
        <p:spPr>
          <a:xfrm>
            <a:off x="7651234" y="1703077"/>
            <a:ext cx="4424218" cy="43503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D0C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774E43-E6BF-407A-98F8-414E9DEF29AA}"/>
              </a:ext>
            </a:extLst>
          </p:cNvPr>
          <p:cNvSpPr/>
          <p:nvPr/>
        </p:nvSpPr>
        <p:spPr>
          <a:xfrm>
            <a:off x="507209" y="1087535"/>
            <a:ext cx="7085970" cy="5344283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Θέση αριθμού διαφάνειας 5">
            <a:extLst>
              <a:ext uri="{FF2B5EF4-FFF2-40B4-BE49-F238E27FC236}">
                <a16:creationId xmlns:a16="http://schemas.microsoft.com/office/drawing/2014/main" id="{CDDBA7DF-AD81-4216-B2B8-91281C3BEA1F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5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8 - Έλλειψη">
            <a:extLst>
              <a:ext uri="{FF2B5EF4-FFF2-40B4-BE49-F238E27FC236}">
                <a16:creationId xmlns:a16="http://schemas.microsoft.com/office/drawing/2014/main" id="{EA970C31-0AAF-40D9-9C07-6D5542EAE2DF}"/>
              </a:ext>
            </a:extLst>
          </p:cNvPr>
          <p:cNvSpPr>
            <a:spLocks noChangeAspect="1"/>
          </p:cNvSpPr>
          <p:nvPr/>
        </p:nvSpPr>
        <p:spPr>
          <a:xfrm>
            <a:off x="449154" y="1242927"/>
            <a:ext cx="3563332" cy="4350331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ctr">
            <a:noAutofit/>
          </a:bodyPr>
          <a:lstStyle/>
          <a:p>
            <a:br>
              <a:rPr lang="en-US" sz="1600" dirty="0">
                <a:ln w="12700" cmpd="sng">
                  <a:noFill/>
                  <a:prstDash val="solid"/>
                </a:ln>
                <a:solidFill>
                  <a:srgbClr val="0B193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n-US" sz="1100" dirty="0">
              <a:ln w="12700" cmpd="sng">
                <a:noFill/>
                <a:prstDash val="solid"/>
              </a:ln>
              <a:solidFill>
                <a:srgbClr val="0B1933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Good health is all about balance and mental health is a key component of this. Trying to eat healthily all the time is actually counter productive.</a:t>
            </a:r>
          </a:p>
          <a:p>
            <a:pPr algn="just">
              <a:lnSpc>
                <a:spcPct val="150000"/>
              </a:lnSpc>
            </a:pPr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Hydration is seen as critically important to good health</a:t>
            </a:r>
            <a:r>
              <a:rPr lang="el-GR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Participants are turning away from the convenience of processed foods and prepared meals and recognising that home cooked food using fresh ingredients is better for them and their families</a:t>
            </a:r>
            <a:r>
              <a:rPr lang="el-GR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endParaRPr lang="en-GB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There is also a move away from artificial sweeteners back to healthier, more natural sugars</a:t>
            </a:r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- Έλλειψη">
            <a:extLst>
              <a:ext uri="{FF2B5EF4-FFF2-40B4-BE49-F238E27FC236}">
                <a16:creationId xmlns:a16="http://schemas.microsoft.com/office/drawing/2014/main" id="{15945612-A3E6-435D-865C-A122BFDF8F41}"/>
              </a:ext>
            </a:extLst>
          </p:cNvPr>
          <p:cNvSpPr>
            <a:spLocks noChangeAspect="1"/>
          </p:cNvSpPr>
          <p:nvPr/>
        </p:nvSpPr>
        <p:spPr>
          <a:xfrm>
            <a:off x="4050194" y="1087535"/>
            <a:ext cx="3447222" cy="5344283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216000" tIns="0" rIns="216000" bIns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Few differences are perceived between the terms Bio and Organic and the term, ‘Functional Food’ has little or no currency/ meaning. Organic is the more widely understood term, taken broadly to mean free off chemicals and fertilisers.</a:t>
            </a:r>
          </a:p>
          <a:p>
            <a:pPr>
              <a:lnSpc>
                <a:spcPct val="150000"/>
              </a:lnSpc>
            </a:pPr>
            <a:endParaRPr lang="en-GB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When functional food is explained, participants are fine with highlighting health giving properties of foods which occur naturally, but are suspicious about foods which are ‘engineered’ to provide health benefits: this appears unnatural. </a:t>
            </a:r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GB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100" b="1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Overall, participants are willing to pay marginally (but not substantially) more for healthier foods (including bio and organic), but have concerns around paying for what’s on the label rather than a higher quality product with more nutritional benefits. </a:t>
            </a:r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l-GR" sz="1100" b="1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7 - Ορθογώνιο">
            <a:extLst>
              <a:ext uri="{FF2B5EF4-FFF2-40B4-BE49-F238E27FC236}">
                <a16:creationId xmlns:a16="http://schemas.microsoft.com/office/drawing/2014/main" id="{75793D2C-7A25-4B45-AA11-EE3F121BF5D0}"/>
              </a:ext>
            </a:extLst>
          </p:cNvPr>
          <p:cNvSpPr/>
          <p:nvPr/>
        </p:nvSpPr>
        <p:spPr>
          <a:xfrm>
            <a:off x="6306917" y="687425"/>
            <a:ext cx="37734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20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rPr>
              <a:t>What did Qual Show Us</a:t>
            </a:r>
            <a:endParaRPr lang="el-GR" sz="2000" cap="none" spc="0" dirty="0">
              <a:ln w="3175">
                <a:noFill/>
                <a:prstDash val="solid"/>
              </a:ln>
              <a:solidFill>
                <a:srgbClr val="364358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9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Θέση αριθμού διαφάνειας 5">
            <a:extLst>
              <a:ext uri="{FF2B5EF4-FFF2-40B4-BE49-F238E27FC236}">
                <a16:creationId xmlns:a16="http://schemas.microsoft.com/office/drawing/2014/main" id="{A3C230C6-7402-47E1-B8CB-D6EC102C8D41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7 - Ορθογώνιο">
            <a:extLst>
              <a:ext uri="{FF2B5EF4-FFF2-40B4-BE49-F238E27FC236}">
                <a16:creationId xmlns:a16="http://schemas.microsoft.com/office/drawing/2014/main" id="{3C88D496-15E7-4B5D-884A-64A369C8A8CC}"/>
              </a:ext>
            </a:extLst>
          </p:cNvPr>
          <p:cNvSpPr/>
          <p:nvPr/>
        </p:nvSpPr>
        <p:spPr>
          <a:xfrm>
            <a:off x="1034469" y="2454160"/>
            <a:ext cx="51030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6000" cap="none" spc="0" dirty="0">
                <a:ln w="3175">
                  <a:noFill/>
                  <a:prstDash val="solid"/>
                </a:ln>
                <a:solidFill>
                  <a:srgbClr val="364358"/>
                </a:solidFill>
                <a:effectLst/>
                <a:latin typeface="Arial Black" panose="020B0A04020102020204" pitchFamily="34" charset="0"/>
              </a:rPr>
              <a:t>Main Findings</a:t>
            </a:r>
            <a:endParaRPr lang="el-GR" sz="6000" cap="none" spc="0" dirty="0">
              <a:ln w="3175">
                <a:noFill/>
                <a:prstDash val="solid"/>
              </a:ln>
              <a:solidFill>
                <a:srgbClr val="364358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D2717571-48C7-420D-A5A2-E9D965A56600}"/>
              </a:ext>
            </a:extLst>
          </p:cNvPr>
          <p:cNvGrpSpPr>
            <a:grpSpLocks noChangeAspect="1"/>
          </p:cNvGrpSpPr>
          <p:nvPr/>
        </p:nvGrpSpPr>
        <p:grpSpPr>
          <a:xfrm>
            <a:off x="6687844" y="1394322"/>
            <a:ext cx="3924000" cy="3924000"/>
            <a:chOff x="3828000" y="1146444"/>
            <a:chExt cx="4536000" cy="4536000"/>
          </a:xfrm>
        </p:grpSpPr>
        <p:sp>
          <p:nvSpPr>
            <p:cNvPr id="30" name="8 - Έλλειψη">
              <a:extLst>
                <a:ext uri="{FF2B5EF4-FFF2-40B4-BE49-F238E27FC236}">
                  <a16:creationId xmlns:a16="http://schemas.microsoft.com/office/drawing/2014/main" id="{53EADAD8-E5CB-47E2-B70A-DD9C5CF914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8000" y="1146444"/>
              <a:ext cx="4536000" cy="4536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441325">
              <a:solidFill>
                <a:srgbClr val="E7E6E6">
                  <a:alpha val="23137"/>
                </a:srgbClr>
              </a:solidFill>
            </a:ln>
            <a:effectLst/>
          </p:spPr>
          <p:txBody>
            <a:bodyPr wrap="square" lIns="72000" tIns="0" rIns="72000" bIns="0" anchor="ctr">
              <a:noAutofit/>
            </a:bodyPr>
            <a:lstStyle/>
            <a:p>
              <a:pPr algn="ctr"/>
              <a:endParaRPr lang="el-GR" b="1" dirty="0">
                <a:ln w="12700" cmpd="sng">
                  <a:noFill/>
                  <a:prstDash val="solid"/>
                </a:ln>
                <a:solidFill>
                  <a:srgbClr val="0868AC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Ορθογώνιο 30">
              <a:extLst>
                <a:ext uri="{FF2B5EF4-FFF2-40B4-BE49-F238E27FC236}">
                  <a16:creationId xmlns:a16="http://schemas.microsoft.com/office/drawing/2014/main" id="{27EE136C-3354-4246-B73E-C36DC959E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72000" y="1290444"/>
              <a:ext cx="4248000" cy="4248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Circle">
                <a:avLst>
                  <a:gd name="adj" fmla="val 10819371"/>
                </a:avLst>
              </a:prstTxWarp>
              <a:spAutoFit/>
            </a:bodyPr>
            <a:lstStyle/>
            <a:p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B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RAZIL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ANADA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HINA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ROATIA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C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ZECH REPUBLIC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ERMANY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G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REECE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UNGARY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J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APAN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P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HILIPPINES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OMANIA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R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USSIA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S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LOVAKIA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HAILAND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T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URKEY | </a:t>
              </a:r>
              <a:r>
                <a:rPr lang="en-US" sz="32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U</a:t>
              </a:r>
              <a:r>
                <a:rPr lang="en-US" sz="2000" b="1" dirty="0">
                  <a:ln w="0">
                    <a:noFill/>
                  </a:ln>
                  <a:solidFill>
                    <a:srgbClr val="364358"/>
                  </a:solidFill>
                  <a:latin typeface="Century Gothic" panose="020B0502020202020204" pitchFamily="34" charset="0"/>
                </a:rPr>
                <a:t>NITED STATES  | </a:t>
              </a:r>
              <a:endParaRPr lang="el-GR" sz="3600" b="1" cap="none" spc="0" dirty="0">
                <a:ln w="0">
                  <a:noFill/>
                </a:ln>
                <a:solidFill>
                  <a:srgbClr val="364358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730D003-E6EA-459A-85C2-1A3D6FA8D9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1182504" cy="118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95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82143CE0-1B35-4655-9907-731945701C0F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 Do you or any family member who lives with you suffer from any of the following chronic decease/ condition?</a:t>
            </a:r>
          </a:p>
        </p:txBody>
      </p:sp>
      <p:graphicFrame>
        <p:nvGraphicFramePr>
          <p:cNvPr id="9" name="Table 1">
            <a:extLst>
              <a:ext uri="{FF2B5EF4-FFF2-40B4-BE49-F238E27FC236}">
                <a16:creationId xmlns:a16="http://schemas.microsoft.com/office/drawing/2014/main" id="{5E2DFEBC-76F0-424A-AD79-50928C2DC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468625"/>
              </p:ext>
            </p:extLst>
          </p:nvPr>
        </p:nvGraphicFramePr>
        <p:xfrm>
          <a:off x="2991648" y="591378"/>
          <a:ext cx="8846078" cy="5819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5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2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770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264488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589553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2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Stress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Hypertension / high blood pressure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390317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Gastrointestinal problems/ Digestive disorders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208514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Obesity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Depression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Joint problems / osteoporosis / osteoarthritis (knee, hip, other)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Vitamin/mineral deficiency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High cholesterol / </a:t>
                      </a:r>
                      <a:r>
                        <a:rPr lang="en-GB" sz="1100" b="1" dirty="0" err="1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dyslipidemia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Arthritis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Lung disease: Asthma, COPD (Bronchitis, Emphysema)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Food </a:t>
                      </a:r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intolerance(s) (e.g. lactose, gluten intolerance)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Psychiatric disorders (Bipolar/anxiety/schizophrenia)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Eating Disorders (e.g. anorexia, bulimia)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04699"/>
                  </a:ext>
                </a:extLst>
              </a:tr>
              <a:tr h="371983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None of the above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46451"/>
                  </a:ext>
                </a:extLst>
              </a:tr>
            </a:tbl>
          </a:graphicData>
        </a:graphic>
      </p:graphicFrame>
      <p:sp>
        <p:nvSpPr>
          <p:cNvPr id="18" name="8 - Έλλειψη">
            <a:extLst>
              <a:ext uri="{FF2B5EF4-FFF2-40B4-BE49-F238E27FC236}">
                <a16:creationId xmlns:a16="http://schemas.microsoft.com/office/drawing/2014/main" id="{38855D96-6D57-4F83-B243-6478166980A9}"/>
              </a:ext>
            </a:extLst>
          </p:cNvPr>
          <p:cNvSpPr>
            <a:spLocks noChangeAspect="1"/>
          </p:cNvSpPr>
          <p:nvPr/>
        </p:nvSpPr>
        <p:spPr>
          <a:xfrm>
            <a:off x="152401" y="3286387"/>
            <a:ext cx="2636981" cy="2032234"/>
          </a:xfrm>
          <a:prstGeom prst="snip1Rect">
            <a:avLst/>
          </a:prstGeom>
          <a:solidFill>
            <a:srgbClr val="4DA2B9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Stress appears to be the number one decease respondents suffer from especially in North and South America. 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North America suffers heavily from depression especially compared to Europe and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The percentage of Asian respondents not suffering from any major decease is higher for Asia.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Οβάλ 9">
            <a:extLst>
              <a:ext uri="{FF2B5EF4-FFF2-40B4-BE49-F238E27FC236}">
                <a16:creationId xmlns:a16="http://schemas.microsoft.com/office/drawing/2014/main" id="{D735E374-8CEF-46E1-8387-6C7D912CA273}"/>
              </a:ext>
            </a:extLst>
          </p:cNvPr>
          <p:cNvSpPr>
            <a:spLocks noChangeAspect="1"/>
          </p:cNvSpPr>
          <p:nvPr/>
        </p:nvSpPr>
        <p:spPr>
          <a:xfrm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6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8 - Έλλειψη">
            <a:extLst>
              <a:ext uri="{FF2B5EF4-FFF2-40B4-BE49-F238E27FC236}">
                <a16:creationId xmlns:a16="http://schemas.microsoft.com/office/drawing/2014/main" id="{92842A0D-229B-4762-922D-9B95ECC0E848}"/>
              </a:ext>
            </a:extLst>
          </p:cNvPr>
          <p:cNvSpPr>
            <a:spLocks noChangeAspect="1"/>
          </p:cNvSpPr>
          <p:nvPr/>
        </p:nvSpPr>
        <p:spPr>
          <a:xfrm>
            <a:off x="140677" y="793361"/>
            <a:ext cx="2376000" cy="2376000"/>
          </a:xfrm>
          <a:prstGeom prst="ellipse">
            <a:avLst/>
          </a:prstGeom>
          <a:solidFill>
            <a:srgbClr val="017D9C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CHRONIC DECEASES</a:t>
            </a:r>
          </a:p>
          <a:p>
            <a:pPr algn="ctr"/>
            <a:r>
              <a:rPr lang="en-GB" sz="1100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(Respondents about themselves) </a:t>
            </a:r>
            <a:endParaRPr lang="el-GR" sz="11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Θέση περιεχομένου 2">
            <a:extLst>
              <a:ext uri="{FF2B5EF4-FFF2-40B4-BE49-F238E27FC236}">
                <a16:creationId xmlns:a16="http://schemas.microsoft.com/office/drawing/2014/main" id="{37A6F244-85B0-4610-9579-ECB1C9B0312B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564186-EFFF-4444-A8D9-B795907A38AF}"/>
              </a:ext>
            </a:extLst>
          </p:cNvPr>
          <p:cNvSpPr txBox="1"/>
          <p:nvPr/>
        </p:nvSpPr>
        <p:spPr>
          <a:xfrm>
            <a:off x="152401" y="5410899"/>
            <a:ext cx="26369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Depression: </a:t>
            </a:r>
            <a:r>
              <a:rPr lang="en-GB" sz="1400" b="1" dirty="0">
                <a:solidFill>
                  <a:srgbClr val="FF0000"/>
                </a:solidFill>
              </a:rPr>
              <a:t>Canada 25%</a:t>
            </a:r>
          </a:p>
          <a:p>
            <a:endParaRPr lang="en-GB" sz="1400" dirty="0"/>
          </a:p>
          <a:p>
            <a:r>
              <a:rPr lang="en-GB" sz="1400" dirty="0"/>
              <a:t>Alcohol related issues: </a:t>
            </a:r>
            <a:r>
              <a:rPr lang="en-GB" sz="1400" b="1" dirty="0">
                <a:solidFill>
                  <a:srgbClr val="FF0000"/>
                </a:solidFill>
              </a:rPr>
              <a:t>China 27%</a:t>
            </a:r>
          </a:p>
          <a:p>
            <a:endParaRPr lang="en-GB" sz="1400" dirty="0"/>
          </a:p>
          <a:p>
            <a:r>
              <a:rPr lang="en-GB" sz="1400" dirty="0"/>
              <a:t>None of the above: </a:t>
            </a:r>
            <a:r>
              <a:rPr lang="en-GB" sz="1400" b="1" dirty="0">
                <a:solidFill>
                  <a:srgbClr val="00B050"/>
                </a:solidFill>
              </a:rPr>
              <a:t>Turkey 52%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99236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66472F0-4846-4978-ACCD-22A021C20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0" name="Θέση αριθμού διαφάνειας 5">
            <a:extLst>
              <a:ext uri="{FF2B5EF4-FFF2-40B4-BE49-F238E27FC236}">
                <a16:creationId xmlns:a16="http://schemas.microsoft.com/office/drawing/2014/main" id="{996EA127-7901-471D-96EA-F1BD17C958D9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n-GB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page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8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Οβάλ 9">
            <a:extLst>
              <a:ext uri="{FF2B5EF4-FFF2-40B4-BE49-F238E27FC236}">
                <a16:creationId xmlns:a16="http://schemas.microsoft.com/office/drawing/2014/main" id="{296537C9-33F6-475F-98CC-35FD5E75EFBF}"/>
              </a:ext>
            </a:extLst>
          </p:cNvPr>
          <p:cNvSpPr>
            <a:spLocks noChangeAspect="1"/>
          </p:cNvSpPr>
          <p:nvPr/>
        </p:nvSpPr>
        <p:spPr>
          <a:xfrm flipH="1">
            <a:off x="5195" y="314893"/>
            <a:ext cx="2880000" cy="2880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b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8 - Έλλειψη">
            <a:extLst>
              <a:ext uri="{FF2B5EF4-FFF2-40B4-BE49-F238E27FC236}">
                <a16:creationId xmlns:a16="http://schemas.microsoft.com/office/drawing/2014/main" id="{DE55240F-3047-4CE7-BCFF-20D0E7703120}"/>
              </a:ext>
            </a:extLst>
          </p:cNvPr>
          <p:cNvSpPr>
            <a:spLocks noChangeAspect="1"/>
          </p:cNvSpPr>
          <p:nvPr/>
        </p:nvSpPr>
        <p:spPr>
          <a:xfrm>
            <a:off x="140677" y="592005"/>
            <a:ext cx="2577356" cy="2577356"/>
          </a:xfrm>
          <a:prstGeom prst="ellipse">
            <a:avLst/>
          </a:prstGeom>
          <a:solidFill>
            <a:srgbClr val="E43C1A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Understanding </a:t>
            </a:r>
            <a:r>
              <a:rPr lang="el-GR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Healthy Eating</a:t>
            </a:r>
            <a:r>
              <a:rPr lang="en-US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endParaRPr lang="el-GR" sz="1400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Θέση περιεχομένου 2">
            <a:extLst>
              <a:ext uri="{FF2B5EF4-FFF2-40B4-BE49-F238E27FC236}">
                <a16:creationId xmlns:a16="http://schemas.microsoft.com/office/drawing/2014/main" id="{82143CE0-1B35-4655-9907-731945701C0F}"/>
              </a:ext>
            </a:extLst>
          </p:cNvPr>
          <p:cNvSpPr txBox="1">
            <a:spLocks/>
          </p:cNvSpPr>
          <p:nvPr/>
        </p:nvSpPr>
        <p:spPr>
          <a:xfrm>
            <a:off x="3962400" y="0"/>
            <a:ext cx="8178800" cy="2219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Q11. What does ‘’eating healthy’’ mean to you?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  <a:endParaRPr lang="en-GB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Table 1">
            <a:extLst>
              <a:ext uri="{FF2B5EF4-FFF2-40B4-BE49-F238E27FC236}">
                <a16:creationId xmlns:a16="http://schemas.microsoft.com/office/drawing/2014/main" id="{5E2DFEBC-76F0-424A-AD79-50928C2DC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279511"/>
              </p:ext>
            </p:extLst>
          </p:nvPr>
        </p:nvGraphicFramePr>
        <p:xfrm>
          <a:off x="2991649" y="591380"/>
          <a:ext cx="8950827" cy="5879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3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9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4024">
                  <a:extLst>
                    <a:ext uri="{9D8B030D-6E8A-4147-A177-3AD203B41FA5}">
                      <a16:colId xmlns:a16="http://schemas.microsoft.com/office/drawing/2014/main" val="247706051"/>
                    </a:ext>
                  </a:extLst>
                </a:gridCol>
                <a:gridCol w="1805099">
                  <a:extLst>
                    <a:ext uri="{9D8B030D-6E8A-4147-A177-3AD203B41FA5}">
                      <a16:colId xmlns:a16="http://schemas.microsoft.com/office/drawing/2014/main" val="2738403650"/>
                    </a:ext>
                  </a:extLst>
                </a:gridCol>
                <a:gridCol w="841605">
                  <a:extLst>
                    <a:ext uri="{9D8B030D-6E8A-4147-A177-3AD203B41FA5}">
                      <a16:colId xmlns:a16="http://schemas.microsoft.com/office/drawing/2014/main" val="934694604"/>
                    </a:ext>
                  </a:extLst>
                </a:gridCol>
              </a:tblGrid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Europe</a:t>
                      </a:r>
                      <a:endParaRPr lang="el-GR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S. America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Asia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59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[Ν=]</a:t>
                      </a:r>
                      <a:endParaRPr lang="en-GB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7994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4520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1001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500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1973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22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Eating more fruits and vegetables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1330868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Well balanced diet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909678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Eating fresh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72847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Natural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305266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sugar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42243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Eating home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3932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Avoiding fried food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48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77343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Eating high </a:t>
                      </a:r>
                      <a:r>
                        <a:rPr lang="en-GB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fiber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84510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fat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221268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Avoiding trans fat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211412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Avoid canned food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63491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Whole grains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5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777036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Organic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401029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sodium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820931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calorie foods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271494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Low carbs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26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770391"/>
                  </a:ext>
                </a:extLst>
              </a:tr>
              <a:tr h="308209"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 avoid</a:t>
                      </a:r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animal protein 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12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l-GR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804699"/>
                  </a:ext>
                </a:extLst>
              </a:tr>
            </a:tbl>
          </a:graphicData>
        </a:graphic>
      </p:graphicFrame>
      <p:sp>
        <p:nvSpPr>
          <p:cNvPr id="18" name="8 - Έλλειψη">
            <a:extLst>
              <a:ext uri="{FF2B5EF4-FFF2-40B4-BE49-F238E27FC236}">
                <a16:creationId xmlns:a16="http://schemas.microsoft.com/office/drawing/2014/main" id="{38855D96-6D57-4F83-B243-6478166980A9}"/>
              </a:ext>
            </a:extLst>
          </p:cNvPr>
          <p:cNvSpPr>
            <a:spLocks noChangeAspect="1"/>
          </p:cNvSpPr>
          <p:nvPr/>
        </p:nvSpPr>
        <p:spPr>
          <a:xfrm>
            <a:off x="152401" y="3194894"/>
            <a:ext cx="2732794" cy="2618678"/>
          </a:xfrm>
          <a:prstGeom prst="snip1Rect">
            <a:avLst/>
          </a:prstGeom>
          <a:solidFill>
            <a:srgbClr val="FDB09A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Eating more fruits and vegetables and having a well balanced diet are the factors considered more as constituting healthy eating.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In Europe Eating fresh and Natural foods are considered more important than North America and Asia.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Whole grains and low sodium foods are considered more important in N. America.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Low sugar diets and avoiding fried foods are more important to S. America.</a:t>
            </a:r>
            <a:endParaRPr lang="el-GR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Θέση περιεχομένου 2">
            <a:extLst>
              <a:ext uri="{FF2B5EF4-FFF2-40B4-BE49-F238E27FC236}">
                <a16:creationId xmlns:a16="http://schemas.microsoft.com/office/drawing/2014/main" id="{3D64447F-25DE-4CEC-80D0-145108E1C758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7A3BAB-E1FB-4156-B9BD-F518E969D03F}"/>
              </a:ext>
            </a:extLst>
          </p:cNvPr>
          <p:cNvSpPr/>
          <p:nvPr/>
        </p:nvSpPr>
        <p:spPr>
          <a:xfrm>
            <a:off x="45932" y="5896663"/>
            <a:ext cx="276678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Avoiding fried food: </a:t>
            </a:r>
            <a:r>
              <a:rPr lang="en-GB" sz="1400" b="1" dirty="0">
                <a:solidFill>
                  <a:srgbClr val="00B050"/>
                </a:solidFill>
              </a:rPr>
              <a:t>Czech Rep 79%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dirty="0"/>
              <a:t>Organic foods: </a:t>
            </a:r>
            <a:r>
              <a:rPr lang="en-GB" sz="1400" b="1" dirty="0">
                <a:solidFill>
                  <a:srgbClr val="00B050"/>
                </a:solidFill>
              </a:rPr>
              <a:t>Russia 57%</a:t>
            </a:r>
          </a:p>
        </p:txBody>
      </p:sp>
    </p:spTree>
    <p:extLst>
      <p:ext uri="{BB962C8B-B14F-4D97-AF65-F5344CB8AC3E}">
        <p14:creationId xmlns:p14="http://schemas.microsoft.com/office/powerpoint/2010/main" val="173264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Θέση αριθμού διαφάνειας 5">
            <a:extLst>
              <a:ext uri="{FF2B5EF4-FFF2-40B4-BE49-F238E27FC236}">
                <a16:creationId xmlns:a16="http://schemas.microsoft.com/office/drawing/2014/main" id="{78D29945-5A15-4B70-8212-B85CC2E3D9F8}"/>
              </a:ext>
            </a:extLst>
          </p:cNvPr>
          <p:cNvSpPr txBox="1">
            <a:spLocks/>
          </p:cNvSpPr>
          <p:nvPr/>
        </p:nvSpPr>
        <p:spPr>
          <a:xfrm>
            <a:off x="10187708" y="6548582"/>
            <a:ext cx="1851891" cy="30941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HEALTHY EATING TOP LINE REPORT _ 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σελίδα</a:t>
            </a:r>
            <a:r>
              <a:rPr lang="en-US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l-GR" sz="60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fld id="{640AEBFD-13A7-40D0-9892-67322EC16F06}" type="slidenum">
              <a:rPr lang="en-GB" sz="800" smtClean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pPr/>
              <a:t>9</a:t>
            </a:fld>
            <a:endParaRPr lang="en-GB" sz="60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Γράφημα 13">
            <a:extLst>
              <a:ext uri="{FF2B5EF4-FFF2-40B4-BE49-F238E27FC236}">
                <a16:creationId xmlns:a16="http://schemas.microsoft.com/office/drawing/2014/main" id="{17211A8E-89CE-4A11-84B0-2A9E10CA29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9768929"/>
              </p:ext>
            </p:extLst>
          </p:nvPr>
        </p:nvGraphicFramePr>
        <p:xfrm>
          <a:off x="3830718" y="814413"/>
          <a:ext cx="7838887" cy="146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Οβάλ 20">
            <a:extLst>
              <a:ext uri="{FF2B5EF4-FFF2-40B4-BE49-F238E27FC236}">
                <a16:creationId xmlns:a16="http://schemas.microsoft.com/office/drawing/2014/main" id="{276C0268-4661-4EB6-BB2B-65F0E8723C6F}"/>
              </a:ext>
            </a:extLst>
          </p:cNvPr>
          <p:cNvSpPr>
            <a:spLocks noChangeAspect="1"/>
          </p:cNvSpPr>
          <p:nvPr/>
        </p:nvSpPr>
        <p:spPr>
          <a:xfrm>
            <a:off x="85361" y="489474"/>
            <a:ext cx="2724480" cy="272448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8 - Έλλειψη">
            <a:extLst>
              <a:ext uri="{FF2B5EF4-FFF2-40B4-BE49-F238E27FC236}">
                <a16:creationId xmlns:a16="http://schemas.microsoft.com/office/drawing/2014/main" id="{29F47759-0B40-435B-AB0A-D0291BF4C1C8}"/>
              </a:ext>
            </a:extLst>
          </p:cNvPr>
          <p:cNvSpPr>
            <a:spLocks noChangeAspect="1"/>
          </p:cNvSpPr>
          <p:nvPr/>
        </p:nvSpPr>
        <p:spPr>
          <a:xfrm>
            <a:off x="194409" y="939986"/>
            <a:ext cx="2247696" cy="2247696"/>
          </a:xfrm>
          <a:prstGeom prst="ellipse">
            <a:avLst/>
          </a:prstGeom>
          <a:solidFill>
            <a:srgbClr val="B2ACC6">
              <a:alpha val="69804"/>
            </a:srgbClr>
          </a:solidFill>
          <a:ln w="19050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en-GB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HEALTH SITUATION</a:t>
            </a:r>
            <a:endParaRPr lang="el-GR" dirty="0">
              <a:ln w="12700" cmpd="sng">
                <a:noFill/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Γράφημα 13">
            <a:extLst>
              <a:ext uri="{FF2B5EF4-FFF2-40B4-BE49-F238E27FC236}">
                <a16:creationId xmlns:a16="http://schemas.microsoft.com/office/drawing/2014/main" id="{73AFA2A7-F3C3-4D4C-9F39-6DF59F006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5856425"/>
              </p:ext>
            </p:extLst>
          </p:nvPr>
        </p:nvGraphicFramePr>
        <p:xfrm>
          <a:off x="3832116" y="3022118"/>
          <a:ext cx="7838887" cy="146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Γράφημα 13">
            <a:extLst>
              <a:ext uri="{FF2B5EF4-FFF2-40B4-BE49-F238E27FC236}">
                <a16:creationId xmlns:a16="http://schemas.microsoft.com/office/drawing/2014/main" id="{3799419B-1023-4DD8-95EA-3256DD0E38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142168"/>
              </p:ext>
            </p:extLst>
          </p:nvPr>
        </p:nvGraphicFramePr>
        <p:xfrm>
          <a:off x="3835662" y="5099007"/>
          <a:ext cx="7838887" cy="146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Θέση περιεχομένου 2">
            <a:extLst>
              <a:ext uri="{FF2B5EF4-FFF2-40B4-BE49-F238E27FC236}">
                <a16:creationId xmlns:a16="http://schemas.microsoft.com/office/drawing/2014/main" id="{2E343147-E450-4084-B895-1D35E52B2FC3}"/>
              </a:ext>
            </a:extLst>
          </p:cNvPr>
          <p:cNvSpPr txBox="1">
            <a:spLocks/>
          </p:cNvSpPr>
          <p:nvPr/>
        </p:nvSpPr>
        <p:spPr>
          <a:xfrm>
            <a:off x="3937000" y="18474"/>
            <a:ext cx="8178800" cy="5449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would you describe your own health in general?</a:t>
            </a:r>
            <a:endParaRPr lang="en-US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13.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often do you have a full medical or health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check up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US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l-GR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GB" sz="7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often do you exercise?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GB" sz="7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Θέση περιεχομένου 2">
            <a:extLst>
              <a:ext uri="{FF2B5EF4-FFF2-40B4-BE49-F238E27FC236}">
                <a16:creationId xmlns:a16="http://schemas.microsoft.com/office/drawing/2014/main" id="{052582EE-AB40-4C1F-8FC3-87B75B7FA23B}"/>
              </a:ext>
            </a:extLst>
          </p:cNvPr>
          <p:cNvSpPr txBox="1">
            <a:spLocks/>
          </p:cNvSpPr>
          <p:nvPr/>
        </p:nvSpPr>
        <p:spPr>
          <a:xfrm>
            <a:off x="152401" y="6511635"/>
            <a:ext cx="1782553" cy="305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000" tIns="36000" rIns="36000" bIns="36000" rtlCol="0" anchor="ctr">
            <a:noAutofit/>
          </a:bodyPr>
          <a:lstStyle>
            <a:lvl1pPr marL="358775" indent="-358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Symbol" panose="05050102010706020507" pitchFamily="18" charset="2"/>
              <a:buChar char="·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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Wingdings 3" panose="05040102010807070707" pitchFamily="18" charset="2"/>
              <a:buChar char="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SzPct val="12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sz="700" b="1" dirty="0"/>
              <a:t>ALL RESPONDENTS </a:t>
            </a:r>
          </a:p>
        </p:txBody>
      </p:sp>
      <p:pic>
        <p:nvPicPr>
          <p:cNvPr id="23" name="Εικόνα 14">
            <a:extLst>
              <a:ext uri="{FF2B5EF4-FFF2-40B4-BE49-F238E27FC236}">
                <a16:creationId xmlns:a16="http://schemas.microsoft.com/office/drawing/2014/main" id="{EE12684E-ADBC-425A-B037-CBAC78B782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" y="1"/>
            <a:ext cx="591377" cy="591377"/>
          </a:xfrm>
          <a:prstGeom prst="rect">
            <a:avLst/>
          </a:prstGeom>
        </p:spPr>
      </p:pic>
      <p:sp>
        <p:nvSpPr>
          <p:cNvPr id="13" name="8 - Έλλειψη">
            <a:extLst>
              <a:ext uri="{FF2B5EF4-FFF2-40B4-BE49-F238E27FC236}">
                <a16:creationId xmlns:a16="http://schemas.microsoft.com/office/drawing/2014/main" id="{4C1D814E-04A6-4637-BDA5-3C9E405FE70B}"/>
              </a:ext>
            </a:extLst>
          </p:cNvPr>
          <p:cNvSpPr>
            <a:spLocks noChangeAspect="1"/>
          </p:cNvSpPr>
          <p:nvPr/>
        </p:nvSpPr>
        <p:spPr>
          <a:xfrm>
            <a:off x="152401" y="3428999"/>
            <a:ext cx="2636981" cy="2191625"/>
          </a:xfrm>
          <a:prstGeom prst="snip1Rect">
            <a:avLst/>
          </a:prstGeom>
          <a:solidFill>
            <a:srgbClr val="666699">
              <a:alpha val="20000"/>
            </a:srgbClr>
          </a:solidFill>
          <a:ln w="19050">
            <a:noFill/>
          </a:ln>
          <a:effectLst/>
        </p:spPr>
        <p:txBody>
          <a:bodyPr wrap="square" lIns="36000" tIns="0" rIns="36000" bIns="0" anchor="ctr">
            <a:noAutofit/>
          </a:bodyPr>
          <a:lstStyle/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People from North and South America perceive their health as better especially compared with those in Europe.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People from Asia and S. America are much more likely to perform a Medic/ Health check at least once per year than those in Europe.</a:t>
            </a:r>
          </a:p>
          <a:p>
            <a:pPr algn="just"/>
            <a:endParaRPr lang="en-GB" sz="1050" dirty="0">
              <a:ln w="12700" cmpd="sng">
                <a:noFill/>
                <a:prstDash val="solid"/>
              </a:ln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050" dirty="0">
                <a:ln w="12700" cmpd="sng">
                  <a:noFill/>
                  <a:prstDash val="solid"/>
                </a:ln>
                <a:latin typeface="Century Gothic" panose="020B0502020202020204" pitchFamily="34" charset="0"/>
                <a:cs typeface="Arial" panose="020B0604020202020204" pitchFamily="34" charset="0"/>
              </a:rPr>
              <a:t>People in N. America are the ones exercising more often.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DA223-28E2-4CA4-B2EE-BFC73080B6F1}"/>
              </a:ext>
            </a:extLst>
          </p:cNvPr>
          <p:cNvSpPr/>
          <p:nvPr/>
        </p:nvSpPr>
        <p:spPr>
          <a:xfrm>
            <a:off x="45932" y="5829647"/>
            <a:ext cx="39809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Excellent/ very good condition: </a:t>
            </a:r>
            <a:r>
              <a:rPr lang="en-GB" sz="1400" b="1" dirty="0">
                <a:solidFill>
                  <a:srgbClr val="00B050"/>
                </a:solidFill>
              </a:rPr>
              <a:t>The Philippines 58%</a:t>
            </a:r>
          </a:p>
          <a:p>
            <a:endParaRPr lang="en-GB" sz="1400" b="1" dirty="0">
              <a:solidFill>
                <a:srgbClr val="00B050"/>
              </a:solidFill>
            </a:endParaRPr>
          </a:p>
          <a:p>
            <a:r>
              <a:rPr lang="en-GB" sz="1400" dirty="0"/>
              <a:t>Exercise frequency: </a:t>
            </a:r>
            <a:r>
              <a:rPr lang="en-GB" sz="1400" b="1" dirty="0">
                <a:solidFill>
                  <a:srgbClr val="00B050"/>
                </a:solidFill>
              </a:rPr>
              <a:t>China 16.22</a:t>
            </a:r>
          </a:p>
          <a:p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569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83155</TotalTime>
  <Words>7136</Words>
  <Application>Microsoft Office PowerPoint</Application>
  <PresentationFormat>Widescreen</PresentationFormat>
  <Paragraphs>2291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Brush Script MT</vt:lpstr>
      <vt:lpstr>Calibri</vt:lpstr>
      <vt:lpstr>Century Gothic</vt:lpstr>
      <vt:lpstr>Symbol</vt:lpstr>
      <vt:lpstr>Wingdings</vt:lpstr>
      <vt:lpstr>Wingdings 3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Sigalos</dc:creator>
  <cp:lastModifiedBy>Dimitris Sigalos</cp:lastModifiedBy>
  <cp:revision>2539</cp:revision>
  <cp:lastPrinted>2019-07-29T08:01:57Z</cp:lastPrinted>
  <dcterms:created xsi:type="dcterms:W3CDTF">2018-10-24T09:37:44Z</dcterms:created>
  <dcterms:modified xsi:type="dcterms:W3CDTF">2019-09-04T15:31:29Z</dcterms:modified>
</cp:coreProperties>
</file>